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</p:sldIdLst>
  <p:sldSz cy="5143500" cx="9144000"/>
  <p:notesSz cx="6858000" cy="9144000"/>
  <p:embeddedFontLst>
    <p:embeddedFont>
      <p:font typeface="IBM Plex Sans"/>
      <p:regular r:id="rId100"/>
      <p:bold r:id="rId101"/>
      <p:italic r:id="rId102"/>
      <p:boldItalic r:id="rId103"/>
    </p:embeddedFont>
    <p:embeddedFont>
      <p:font typeface="Lato"/>
      <p:regular r:id="rId104"/>
      <p:bold r:id="rId105"/>
      <p:italic r:id="rId106"/>
      <p:boldItalic r:id="rId107"/>
    </p:embeddedFont>
    <p:embeddedFont>
      <p:font typeface="IBM Plex Sans Medium"/>
      <p:regular r:id="rId108"/>
      <p:bold r:id="rId109"/>
      <p:italic r:id="rId110"/>
      <p:boldItalic r:id="rId111"/>
    </p:embeddedFont>
    <p:embeddedFont>
      <p:font typeface="Roboto Mono"/>
      <p:regular r:id="rId112"/>
      <p:bold r:id="rId113"/>
      <p:italic r:id="rId114"/>
      <p:boldItalic r:id="rId1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47AF5C-EC94-4B9E-B228-C1F5EB57295F}">
  <a:tblStyle styleId="{D647AF5C-EC94-4B9E-B228-C1F5EB5729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Lato-boldItalic.fntdata"/><Relationship Id="rId106" Type="http://schemas.openxmlformats.org/officeDocument/2006/relationships/font" Target="fonts/Lato-italic.fntdata"/><Relationship Id="rId105" Type="http://schemas.openxmlformats.org/officeDocument/2006/relationships/font" Target="fonts/Lato-bold.fntdata"/><Relationship Id="rId104" Type="http://schemas.openxmlformats.org/officeDocument/2006/relationships/font" Target="fonts/Lato-regular.fntdata"/><Relationship Id="rId109" Type="http://schemas.openxmlformats.org/officeDocument/2006/relationships/font" Target="fonts/IBMPlexSansMedium-bold.fntdata"/><Relationship Id="rId108" Type="http://schemas.openxmlformats.org/officeDocument/2006/relationships/font" Target="fonts/IBMPlexSansMedium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IBMPlexSans-boldItalic.fntdata"/><Relationship Id="rId102" Type="http://schemas.openxmlformats.org/officeDocument/2006/relationships/font" Target="fonts/IBMPlexSans-italic.fntdata"/><Relationship Id="rId101" Type="http://schemas.openxmlformats.org/officeDocument/2006/relationships/font" Target="fonts/IBMPlexSans-bold.fntdata"/><Relationship Id="rId100" Type="http://schemas.openxmlformats.org/officeDocument/2006/relationships/font" Target="fonts/IBMPlexSans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5" Type="http://schemas.openxmlformats.org/officeDocument/2006/relationships/font" Target="fonts/RobotoMono-boldItalic.fntdata"/><Relationship Id="rId15" Type="http://schemas.openxmlformats.org/officeDocument/2006/relationships/slide" Target="slides/slide9.xml"/><Relationship Id="rId110" Type="http://schemas.openxmlformats.org/officeDocument/2006/relationships/font" Target="fonts/IBMPlexSansMedium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obotoMono-italic.fntdata"/><Relationship Id="rId18" Type="http://schemas.openxmlformats.org/officeDocument/2006/relationships/slide" Target="slides/slide12.xml"/><Relationship Id="rId113" Type="http://schemas.openxmlformats.org/officeDocument/2006/relationships/font" Target="fonts/RobotoMono-bold.fntdata"/><Relationship Id="rId112" Type="http://schemas.openxmlformats.org/officeDocument/2006/relationships/font" Target="fonts/RobotoMono-regular.fntdata"/><Relationship Id="rId111" Type="http://schemas.openxmlformats.org/officeDocument/2006/relationships/font" Target="fonts/IBMPlexSansMedium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icon/gpu-1907650/" TargetMode="External"/><Relationship Id="rId3" Type="http://schemas.openxmlformats.org/officeDocument/2006/relationships/hyperlink" Target="https://thenounproject.com/icon/cpu-2308475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dnuggets.com/2020/04/data-transformation-standardization-normalization.html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dnuggets.com/2020/04/data-transformation-standardization-normalization.html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dnuggets.com/2020/04/data-transformation-standardization-normalization.html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33962226/common-causes-of-nans-during-training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33962226/common-causes-of-nans-during-training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s.stackexchange.com/questions/352036/what-should-i-do-when-my-neural-network-doesnt-learn/352037#352037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s.stackexchange.com/questions/352036/what-should-i-do-when-my-neural-network-doesnt-learn/352037#352037" TargetMode="Externa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s.stackexchange.com/questions/352036/what-should-i-do-when-my-neural-network-doesnt-learn/352037#352037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bdhammel.com/learning-rates/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55444737/validation-loss-much-higher-than-training-loss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chinelearningmastery.com/learning-curves-for-diagnosing-machine-learning-model-performance/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chinelearningmastery.com/learning-curves-for-diagnosing-machine-learning-model-performance/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s.stackexchange.com/questions/187335/validation-error-less-than-training-error" TargetMode="Externa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s.stackexchange.com/questions/187335/validation-error-less-than-training-error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s.stackexchange.com/questions/282160/how-is-it-possible-that-validation-loss-is-increasing-while-validation-accuracy" TargetMode="External"/><Relationship Id="rId3" Type="http://schemas.openxmlformats.org/officeDocument/2006/relationships/hyperlink" Target="https://arxiv.org/pdf/1706.04599.pdf" TargetMode="External"/><Relationship Id="rId4" Type="http://schemas.openxmlformats.org/officeDocument/2006/relationships/hyperlink" Target="https://www.reddit.com/r/MachineLearning/comments/si7q6z/d_validation_metrics_improving_despite_validation/" TargetMode="Externa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s.stackexchange.com/questions/282160/how-is-it-possible-that-validation-loss-is-increasing-while-validation-accuracy" TargetMode="External"/><Relationship Id="rId3" Type="http://schemas.openxmlformats.org/officeDocument/2006/relationships/hyperlink" Target="https://arxiv.org/pdf/1706.04599.pdf" TargetMode="External"/><Relationship Id="rId4" Type="http://schemas.openxmlformats.org/officeDocument/2006/relationships/hyperlink" Target="https://www.reddit.com/r/MachineLearning/comments/si7q6z/d_validation_metrics_improving_despite_validation/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0e6df4404_2_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0e6df4404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401eebc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401eeb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98bf08d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98bf08d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bea1ff7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bea1ff7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3bea1ff7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3bea1ff7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3bea1ff7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3bea1ff7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2ea49fc4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2ea49fc4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3bea1ff7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3bea1ff7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3bea1ff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3bea1ff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2ea49fc4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2ea49fc4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example: softmax over wrong dimension when predicting pixelwise value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98bf08d7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98bf08d7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example: softmax over wrong dimension when predicting pixelwise value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9401eebc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9401eebc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3bea1ff7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3bea1ff7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example: softmax over wrong dimension when predicting pixelwise value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3bea1ff7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3bea1ff7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example: softmax over wrong dimension when predicting pixelwise value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2ea49fc4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2ea49fc4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3bea1ff7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3bea1ff7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9401eebc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9401eebc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3bea1ff7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3bea1ff7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98bf08d7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98bf08d7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memory errors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9401eebc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9401eebc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3bea1ff7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3bea1ff7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98bf08d7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198bf08d7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0b8fd2be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0b8fd2be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98bf08d7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98bf08d7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9401eebc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9401eebc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98bf08d7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98bf08d7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98bf08d7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98bf08d7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98bf08d7c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198bf08d7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98bf08d7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198bf08d7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4430e75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c4430e75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4430e75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4430e75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98bf08d7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198bf08d7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9401eeb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9401eeb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0b8fd2be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0b8fd2be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a6ace49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1a6ace49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Icon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https://thenounproject.com/icon/gpu-1907650/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Icon 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https://thenounproject.com/icon/cpu-2308475/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9401eebc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9401eebc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9401eebc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9401eeb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323faaf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323faaf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https://www.kdnuggets.com/2020/04/data-transformation-standardization-normalization.html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a6ace496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a6ace496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https://www.kdnuggets.com/2020/04/data-transformation-standardization-normalization.html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a6ace496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a6ace496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https://www.kdnuggets.com/2020/04/data-transformation-standardization-normalization.html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323faaf3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323faaf3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4430e75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4430e75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323faaf3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323faaf3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323faaf3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323faaf3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ohter NaN causes: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https://stackoverflow.com/questions/33962226/common-causes-of-nans-during-training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0b8fd2be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0b8fd2be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4430e757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c4430e757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ohter NaN causes: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https://stackoverflow.com/questions/33962226/common-causes-of-nans-during-training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323faaf3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323faaf3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c0b8fd2be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c0b8fd2be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323faaf3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323faaf3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323faaf3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1323faaf3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9401eebc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9401eebc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9401eebc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9401eebc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9401eebc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9401eebc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9401eebc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9401eebc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323faaf3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323faaf3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9bf75d8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9bf75d8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9401eebc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9401eebc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14661a3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14661a3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4430e757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c4430e757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c4430e75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c4430e75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0ffa6ea55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0ffa6ea55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14661a39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14661a39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ffa6ea5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0ffa6ea5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https://stats.stackexchange.com/questions/352036/what-should-i-do-when-my-neural-network-doesnt-learn/352037#352037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ffa6ea55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ffa6ea55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https://stats.stackexchange.com/questions/352036/what-should-i-do-when-my-neural-network-doesnt-learn/352037#352037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ffa6ea5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ffa6ea5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https://stats.stackexchange.com/questions/352036/what-should-i-do-when-my-neural-network-doesnt-learn/352037#352037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0ffa6ea55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0ffa6ea55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2ea49fc4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2ea49fc4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ffa6ea55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ffa6ea55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ffa6ea55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0ffa6ea55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c4430e757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c4430e757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0ffa6ea5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0ffa6ea5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ffa6ea55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ffa6ea55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ffa6ea55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0ffa6ea55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01c06c2d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101c06c2d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0ffa6ea55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0ffa6ea55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http://www.bdhammel.com/learning-rates/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ffa6ea55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ffa6ea55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290f25dd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1290f25dd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2ea49fc4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2ea49fc4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examples: network has input shape 3xWxH but receives greyscale image, at test time input is (3 X W X H) instead of (1 x 3 x W x H)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ffa6ea55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ffa6ea55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scenarios: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https://stackoverflow.com/questions/55444737/validation-loss-much-higher-than-training-loss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19401eebc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19401eebc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scenarios: https://stackoverflow.com/questions/55444737/validation-loss-much-higher-than-training-loss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11b2d20ee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11b2d20e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9401eebc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9401eebc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de5f7fd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0de5f7fd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good fit: </a:t>
            </a:r>
            <a:r>
              <a:rPr lang="en" u="sng">
                <a:solidFill>
                  <a:srgbClr val="4DD0E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https://machinelearningmastery.com/learning-curves-for-diagnosing-machine-learning-model-performance/</a:t>
            </a:r>
            <a:r>
              <a:rPr lang="en">
                <a:solidFill>
                  <a:schemeClr val="dk1"/>
                </a:solidFill>
              </a:rPr>
              <a:t>  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19401eebc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19401eebc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good fit: </a:t>
            </a:r>
            <a:r>
              <a:rPr lang="en" u="sng">
                <a:solidFill>
                  <a:srgbClr val="4DD0E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https://machinelearningmastery.com/learning-curves-for-diagnosing-machine-learning-model-performance/</a:t>
            </a:r>
            <a:r>
              <a:rPr lang="en">
                <a:solidFill>
                  <a:schemeClr val="dk1"/>
                </a:solidFill>
              </a:rPr>
              <a:t>  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101c06c2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101c06c2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19401eebc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19401eebc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101c06c2d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101c06c2d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resources: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https://stats.stackexchange.com/questions/187335/validation-error-less-than-training-error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9401eebc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19401eebc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resources: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https://stats.stackexchange.com/questions/187335/validation-error-less-than-training-error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2ea49fc4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2ea49fc4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conv1d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1290f25d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1290f25d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https://stats.stackexchange.com/questions/282160/how-is-it-possible-that-validation-loss-is-increasing-while-validation-accuracy</a:t>
            </a:r>
            <a:r>
              <a:rPr lang="en"/>
              <a:t> 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https://arxiv.org/pdf/1706.04599.pdf</a:t>
            </a:r>
            <a:r>
              <a:rPr lang="en"/>
              <a:t> 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https://www.reddit.com/r/MachineLearning/comments/si7q6z/d_validation_metrics_improving_despite_validation/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8eea9f0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8eea9f0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https://stats.stackexchange.com/questions/282160/how-is-it-possible-that-validation-loss-is-increasing-while-validation-accuracy</a:t>
            </a:r>
            <a:r>
              <a:rPr lang="en"/>
              <a:t> 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https://arxiv.org/pdf/1706.04599.pdf</a:t>
            </a:r>
            <a:r>
              <a:rPr lang="en"/>
              <a:t> 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https://www.reddit.com/r/MachineLearning/comments/si7q6z/d_validation_metrics_improving_despite_validation/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1290f25dd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1290f25dd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c4430e757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c4430e757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 type="title">
  <p:cSld name="TITLE">
    <p:bg>
      <p:bgPr>
        <a:solidFill>
          <a:srgbClr val="006E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744575"/>
            <a:ext cx="6341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negative">
  <p:cSld name="TITLE_AND_BODY_1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7550" y="4568875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672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8" name="Google Shape;2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hyperlink" Target="https://www.thetalkingmachines.com/article/beginners-guide-debugging-tensorflow-model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ytorch.org/docs/stable/generated/torch.nn.CrossEntropyLoss.html?highlight=crossentropy#torch.nn.CrossEntropyLoss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quotefancy.com/quote/3753413/IEEE-Computer-Society-Software-and-cathedrals-are-much-the-same-first-we-build-them-then" TargetMode="External"/><Relationship Id="rId4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hyperlink" Target="https://xkcd.com/1838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9.png"/><Relationship Id="rId5" Type="http://schemas.openxmlformats.org/officeDocument/2006/relationships/hyperlink" Target="https://towardsdatascience.com/why-do-we-use-embeddings-in-nlp-2f20e1b632d2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Relationship Id="rId5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Relationship Id="rId4" Type="http://schemas.openxmlformats.org/officeDocument/2006/relationships/hyperlink" Target="https://fullstackdeeplearning.com/spring2021/lecture-7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6.png"/><Relationship Id="rId4" Type="http://schemas.openxmlformats.org/officeDocument/2006/relationships/hyperlink" Target="https://fullstackdeeplearning.com/spring2021/lecture-7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6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2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67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17.png"/><Relationship Id="rId8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Relationship Id="rId4" Type="http://schemas.openxmlformats.org/officeDocument/2006/relationships/hyperlink" Target="https://www.researchgate.net/figure/Plots-showing-learning-curves-of-model-loss-and-accuracy-over-each-training-epoch-during_fig2_352074003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7.png"/><Relationship Id="rId4" Type="http://schemas.openxmlformats.org/officeDocument/2006/relationships/hyperlink" Target="https://stats.stackexchange.com/questions/364360/how-can-change-in-cost-function-be-positive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png"/><Relationship Id="rId4" Type="http://schemas.openxmlformats.org/officeDocument/2006/relationships/hyperlink" Target="https://stats.stackexchange.com/questions/364360/how-can-change-in-cost-function-be-positive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7.png"/><Relationship Id="rId4" Type="http://schemas.openxmlformats.org/officeDocument/2006/relationships/hyperlink" Target="https://stats.stackexchange.com/questions/364360/how-can-change-in-cost-function-be-positive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3.png"/><Relationship Id="rId4" Type="http://schemas.openxmlformats.org/officeDocument/2006/relationships/hyperlink" Target="https://jumabek.wordpress.com/2017/03/21/781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3.png"/><Relationship Id="rId4" Type="http://schemas.openxmlformats.org/officeDocument/2006/relationships/hyperlink" Target="https://jumabek.wordpress.com/2017/03/21/781/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jumabek.wordpress.com/2017/03/21/781/" TargetMode="External"/><Relationship Id="rId4" Type="http://schemas.openxmlformats.org/officeDocument/2006/relationships/image" Target="../media/image7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jumabek.wordpress.com/2017/03/21/781/" TargetMode="External"/><Relationship Id="rId4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cs231n.github.io/neural-networks-3/" TargetMode="External"/><Relationship Id="rId4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cs231n.github.io/neural-networks-3/" TargetMode="External"/><Relationship Id="rId4" Type="http://schemas.openxmlformats.org/officeDocument/2006/relationships/image" Target="../media/image7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cs231n.github.io/neural-networks-3/" TargetMode="External"/><Relationship Id="rId4" Type="http://schemas.openxmlformats.org/officeDocument/2006/relationships/image" Target="../media/image7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1.png"/><Relationship Id="rId4" Type="http://schemas.openxmlformats.org/officeDocument/2006/relationships/hyperlink" Target="https://www.jeremyjordan.me/nn-learning-rate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datascience.stackexchange.com/questions/37815/what-to-do-if-training-loss-decreases-but-validation-loss-does-not-decrease" TargetMode="External"/><Relationship Id="rId4" Type="http://schemas.openxmlformats.org/officeDocument/2006/relationships/image" Target="../media/image80.png"/><Relationship Id="rId5" Type="http://schemas.openxmlformats.org/officeDocument/2006/relationships/image" Target="../media/image70.png"/><Relationship Id="rId6" Type="http://schemas.openxmlformats.org/officeDocument/2006/relationships/hyperlink" Target="https://datascience.stackexchange.com/questions/65471/validation-loss-much-higher-than-training-loss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datascience.stackexchange.com/questions/37815/what-to-do-if-training-loss-decreases-but-validation-loss-does-not-decrease" TargetMode="External"/><Relationship Id="rId4" Type="http://schemas.openxmlformats.org/officeDocument/2006/relationships/image" Target="../media/image80.png"/><Relationship Id="rId5" Type="http://schemas.openxmlformats.org/officeDocument/2006/relationships/image" Target="../media/image70.png"/><Relationship Id="rId6" Type="http://schemas.openxmlformats.org/officeDocument/2006/relationships/hyperlink" Target="https://datascience.stackexchange.com/questions/65471/validation-loss-much-higher-than-training-loss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www.youtube.com/watch?v=p3CcfIjycBA" TargetMode="External"/><Relationship Id="rId4" Type="http://schemas.openxmlformats.org/officeDocument/2006/relationships/image" Target="../media/image7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www.youtube.com/watch?v=p3CcfIjycBA" TargetMode="External"/><Relationship Id="rId4" Type="http://schemas.openxmlformats.org/officeDocument/2006/relationships/image" Target="../media/image7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www.mdpi.com/1424-8220/20/9/2710/htm" TargetMode="External"/><Relationship Id="rId4" Type="http://schemas.openxmlformats.org/officeDocument/2006/relationships/image" Target="../media/image8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www.mdpi.com/1424-8220/20/9/2710/htm" TargetMode="External"/><Relationship Id="rId4" Type="http://schemas.openxmlformats.org/officeDocument/2006/relationships/image" Target="../media/image8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www.youtube.com/watch?v=p3CcfIjycBA" TargetMode="External"/><Relationship Id="rId4" Type="http://schemas.openxmlformats.org/officeDocument/2006/relationships/image" Target="../media/image8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www.youtube.com/watch?v=p3CcfIjycBA" TargetMode="External"/><Relationship Id="rId4" Type="http://schemas.openxmlformats.org/officeDocument/2006/relationships/image" Target="../media/image8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machinelearningmastery.com/learning-curves-for-diagnosing-machine-learning-model-performance/" TargetMode="External"/><Relationship Id="rId4" Type="http://schemas.openxmlformats.org/officeDocument/2006/relationships/image" Target="../media/image8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machinelearningmastery.com/learning-curves-for-diagnosing-machine-learning-model-performance/" TargetMode="External"/><Relationship Id="rId4" Type="http://schemas.openxmlformats.org/officeDocument/2006/relationships/image" Target="../media/image8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Relationship Id="rId5" Type="http://schemas.openxmlformats.org/officeDocument/2006/relationships/hyperlink" Target="https://stats.stackexchange.com/questions/282160/how-is-it-possible-that-validation-loss-is-increasing-while-validation-accuracy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Relationship Id="rId5" Type="http://schemas.openxmlformats.org/officeDocument/2006/relationships/hyperlink" Target="https://stats.stackexchange.com/questions/282160/how-is-it-possible-that-validation-loss-is-increasing-while-validation-accurac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5200">
                <a:latin typeface="IBM Plex Sans"/>
                <a:ea typeface="IBM Plex Sans"/>
                <a:cs typeface="IBM Plex Sans"/>
                <a:sym typeface="IBM Plex Sans"/>
              </a:rPr>
              <a:t>4.  Debugging</a:t>
            </a:r>
            <a:endParaRPr sz="5200"/>
          </a:p>
        </p:txBody>
      </p:sp>
      <p:sp>
        <p:nvSpPr>
          <p:cNvPr id="57" name="Google Shape;57;p15"/>
          <p:cNvSpPr txBox="1"/>
          <p:nvPr>
            <p:ph idx="4294967295" type="subTitle"/>
          </p:nvPr>
        </p:nvSpPr>
        <p:spPr>
          <a:xfrm>
            <a:off x="311700" y="4275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wrong input shape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403200" y="876300"/>
            <a:ext cx="8429100" cy="20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scenario: last batch in a dataset may have 1st dimension != </a:t>
            </a:r>
            <a:r>
              <a:rPr b="1" lang="en">
                <a:solidFill>
                  <a:srgbClr val="000000"/>
                </a:solidFill>
              </a:rPr>
              <a:t>batch_size: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if code assumes output size is </a:t>
            </a:r>
            <a:r>
              <a:rPr b="1" lang="en" sz="1800">
                <a:solidFill>
                  <a:srgbClr val="000000"/>
                </a:solidFill>
              </a:rPr>
              <a:t>batch_size</a:t>
            </a:r>
            <a:r>
              <a:rPr lang="en" sz="1800">
                <a:solidFill>
                  <a:srgbClr val="000000"/>
                </a:solidFill>
              </a:rPr>
              <a:t>, shape errors may appear: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75" y="2295463"/>
            <a:ext cx="592455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975" y="3323575"/>
            <a:ext cx="5924550" cy="428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25" name="Google Shape;125;p24"/>
          <p:cNvCxnSpPr>
            <a:stCxn id="123" idx="2"/>
          </p:cNvCxnSpPr>
          <p:nvPr/>
        </p:nvCxnSpPr>
        <p:spPr>
          <a:xfrm>
            <a:off x="3663250" y="3019363"/>
            <a:ext cx="0" cy="30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6" name="Google Shape;1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975" y="3974575"/>
            <a:ext cx="7029450" cy="30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27" name="Google Shape;127;p24"/>
          <p:cNvSpPr txBox="1"/>
          <p:nvPr/>
        </p:nvSpPr>
        <p:spPr>
          <a:xfrm>
            <a:off x="6903800" y="2959500"/>
            <a:ext cx="220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</a:t>
            </a:r>
            <a:r>
              <a:rPr lang="en"/>
              <a:t>input size (1536) no longer matches layer size (3x3x32=3072)</a:t>
            </a:r>
            <a:endParaRPr/>
          </a:p>
        </p:txBody>
      </p:sp>
      <p:cxnSp>
        <p:nvCxnSpPr>
          <p:cNvPr id="128" name="Google Shape;128;p24"/>
          <p:cNvCxnSpPr>
            <a:stCxn id="127" idx="1"/>
            <a:endCxn id="124" idx="3"/>
          </p:cNvCxnSpPr>
          <p:nvPr/>
        </p:nvCxnSpPr>
        <p:spPr>
          <a:xfrm flipH="1">
            <a:off x="6625400" y="3375150"/>
            <a:ext cx="278400" cy="16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wrong label shape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650" y="903600"/>
            <a:ext cx="85206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labels are one-hot but loss function expects scalar </a:t>
            </a:r>
            <a:r>
              <a:rPr b="1" i="1" lang="en">
                <a:solidFill>
                  <a:srgbClr val="000000"/>
                </a:solidFill>
              </a:rPr>
              <a:t>[0, num_classes-1]</a:t>
            </a:r>
            <a:endParaRPr b="1" i="1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623" y="1565973"/>
            <a:ext cx="6984176" cy="22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1352413" y="3692425"/>
            <a:ext cx="628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https://www.thetalkingmachines.com/article/beginners-guide-debugging-tensorflow-models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wrong output shape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146625" y="903600"/>
            <a:ext cx="89973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output doesn’t conform to </a:t>
            </a:r>
            <a:r>
              <a:rPr i="1" lang="en">
                <a:solidFill>
                  <a:srgbClr val="000000"/>
                </a:solidFill>
              </a:rPr>
              <a:t>shape expected by loss function</a:t>
            </a:r>
            <a:endParaRPr i="1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2334113" y="2142925"/>
            <a:ext cx="50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documentation snippet from </a:t>
            </a:r>
            <a:r>
              <a:rPr lang="en" sz="12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CrossEntropyLoss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 Pytorch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00" y="1508286"/>
            <a:ext cx="8916899" cy="54523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wrong output shape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914875"/>
            <a:ext cx="46809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166">
                <a:solidFill>
                  <a:srgbClr val="000000"/>
                </a:solidFill>
              </a:rPr>
              <a:t>typical scenarios:</a:t>
            </a:r>
            <a:endParaRPr sz="7166">
              <a:solidFill>
                <a:srgbClr val="000000"/>
              </a:solidFill>
            </a:endParaRPr>
          </a:p>
          <a:p>
            <a:pPr indent="-33601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6766">
                <a:solidFill>
                  <a:srgbClr val="000000"/>
                </a:solidFill>
              </a:rPr>
              <a:t>sequential data: </a:t>
            </a:r>
            <a:endParaRPr sz="6766">
              <a:solidFill>
                <a:srgbClr val="000000"/>
              </a:solidFill>
            </a:endParaRPr>
          </a:p>
          <a:p>
            <a:pPr indent="-33601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6766">
                <a:solidFill>
                  <a:srgbClr val="000000"/>
                </a:solidFill>
              </a:rPr>
              <a:t>if each timestep is classified into C classes</a:t>
            </a:r>
            <a:endParaRPr sz="6766">
              <a:solidFill>
                <a:srgbClr val="000000"/>
              </a:solidFill>
            </a:endParaRPr>
          </a:p>
          <a:p>
            <a:pPr indent="-33601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6766">
                <a:solidFill>
                  <a:srgbClr val="000000"/>
                </a:solidFill>
              </a:rPr>
              <a:t>output for </a:t>
            </a:r>
            <a:r>
              <a:rPr lang="en" sz="6766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CrossEntropyLoss</a:t>
            </a:r>
            <a:r>
              <a:rPr lang="en" sz="6766">
                <a:solidFill>
                  <a:srgbClr val="000000"/>
                </a:solidFill>
              </a:rPr>
              <a:t> should be </a:t>
            </a:r>
            <a:r>
              <a:rPr b="1" lang="en" sz="6766">
                <a:solidFill>
                  <a:srgbClr val="6AA84F"/>
                </a:solidFill>
              </a:rPr>
              <a:t>batch x C x timesteps</a:t>
            </a:r>
            <a:r>
              <a:rPr lang="en" sz="6766">
                <a:solidFill>
                  <a:srgbClr val="000000"/>
                </a:solidFill>
              </a:rPr>
              <a:t>,  not </a:t>
            </a:r>
            <a:r>
              <a:rPr lang="en" sz="6766">
                <a:solidFill>
                  <a:schemeClr val="accent2"/>
                </a:solidFill>
              </a:rPr>
              <a:t>batch x timesteps x C</a:t>
            </a:r>
            <a:endParaRPr sz="6766">
              <a:solidFill>
                <a:schemeClr val="accent2"/>
              </a:solidFill>
            </a:endParaRPr>
          </a:p>
          <a:p>
            <a:pPr indent="-33601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6766"/>
              <a:t>semantic</a:t>
            </a:r>
            <a:r>
              <a:rPr lang="en" sz="6766"/>
              <a:t> segmentation:</a:t>
            </a:r>
            <a:endParaRPr sz="6766"/>
          </a:p>
          <a:p>
            <a:pPr indent="-33601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6766"/>
              <a:t>C classes</a:t>
            </a:r>
            <a:endParaRPr sz="6766"/>
          </a:p>
          <a:p>
            <a:pPr indent="-33601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6766"/>
              <a:t>output for </a:t>
            </a:r>
            <a:r>
              <a:rPr lang="en" sz="6766">
                <a:latin typeface="Roboto Mono"/>
                <a:ea typeface="Roboto Mono"/>
                <a:cs typeface="Roboto Mono"/>
                <a:sym typeface="Roboto Mono"/>
              </a:rPr>
              <a:t>CrossEntropyLoss</a:t>
            </a:r>
            <a:r>
              <a:rPr lang="en" sz="6766"/>
              <a:t> should be </a:t>
            </a:r>
            <a:r>
              <a:rPr b="1" lang="en" sz="6766">
                <a:solidFill>
                  <a:srgbClr val="6AA84F"/>
                </a:solidFill>
              </a:rPr>
              <a:t>?</a:t>
            </a:r>
            <a:endParaRPr sz="6766">
              <a:solidFill>
                <a:schemeClr val="accent2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450" y="2954625"/>
            <a:ext cx="1861174" cy="196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wrong output shape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914875"/>
            <a:ext cx="46809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166">
                <a:solidFill>
                  <a:srgbClr val="000000"/>
                </a:solidFill>
              </a:rPr>
              <a:t>typical scenarios:</a:t>
            </a:r>
            <a:endParaRPr sz="7166">
              <a:solidFill>
                <a:srgbClr val="000000"/>
              </a:solidFill>
            </a:endParaRPr>
          </a:p>
          <a:p>
            <a:pPr indent="-33601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6766">
                <a:solidFill>
                  <a:srgbClr val="000000"/>
                </a:solidFill>
              </a:rPr>
              <a:t>sequential data: </a:t>
            </a:r>
            <a:endParaRPr sz="6766">
              <a:solidFill>
                <a:srgbClr val="000000"/>
              </a:solidFill>
            </a:endParaRPr>
          </a:p>
          <a:p>
            <a:pPr indent="-33601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6766">
                <a:solidFill>
                  <a:srgbClr val="000000"/>
                </a:solidFill>
              </a:rPr>
              <a:t>if each timestep is classified into C classes</a:t>
            </a:r>
            <a:endParaRPr sz="6766">
              <a:solidFill>
                <a:srgbClr val="000000"/>
              </a:solidFill>
            </a:endParaRPr>
          </a:p>
          <a:p>
            <a:pPr indent="-33601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6766">
                <a:solidFill>
                  <a:srgbClr val="000000"/>
                </a:solidFill>
              </a:rPr>
              <a:t>output for </a:t>
            </a:r>
            <a:r>
              <a:rPr lang="en" sz="6766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CrossEntropyLoss</a:t>
            </a:r>
            <a:r>
              <a:rPr lang="en" sz="6766">
                <a:solidFill>
                  <a:srgbClr val="000000"/>
                </a:solidFill>
              </a:rPr>
              <a:t> should be </a:t>
            </a:r>
            <a:r>
              <a:rPr b="1" lang="en" sz="6766">
                <a:solidFill>
                  <a:srgbClr val="6AA84F"/>
                </a:solidFill>
              </a:rPr>
              <a:t>batch x C x timesteps</a:t>
            </a:r>
            <a:r>
              <a:rPr lang="en" sz="6766">
                <a:solidFill>
                  <a:srgbClr val="000000"/>
                </a:solidFill>
              </a:rPr>
              <a:t>,  not </a:t>
            </a:r>
            <a:r>
              <a:rPr lang="en" sz="6766">
                <a:solidFill>
                  <a:schemeClr val="accent2"/>
                </a:solidFill>
              </a:rPr>
              <a:t>batch x timesteps x C</a:t>
            </a:r>
            <a:endParaRPr sz="6766">
              <a:solidFill>
                <a:schemeClr val="accent2"/>
              </a:solidFill>
            </a:endParaRPr>
          </a:p>
          <a:p>
            <a:pPr indent="-33601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6766"/>
              <a:t>semantic segmentation:</a:t>
            </a:r>
            <a:endParaRPr sz="6766"/>
          </a:p>
          <a:p>
            <a:pPr indent="-33601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6766"/>
              <a:t>C classes</a:t>
            </a:r>
            <a:endParaRPr sz="6766"/>
          </a:p>
          <a:p>
            <a:pPr indent="-33601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6766"/>
              <a:t>output for </a:t>
            </a:r>
            <a:r>
              <a:rPr lang="en" sz="6766">
                <a:latin typeface="Roboto Mono"/>
                <a:ea typeface="Roboto Mono"/>
                <a:cs typeface="Roboto Mono"/>
                <a:sym typeface="Roboto Mono"/>
              </a:rPr>
              <a:t>CrossEntropyLoss</a:t>
            </a:r>
            <a:r>
              <a:rPr lang="en" sz="6766"/>
              <a:t> should be </a:t>
            </a:r>
            <a:r>
              <a:rPr b="1" lang="en" sz="6766">
                <a:solidFill>
                  <a:srgbClr val="6AA84F"/>
                </a:solidFill>
              </a:rPr>
              <a:t>batch x C x H x W</a:t>
            </a:r>
            <a:endParaRPr b="1" sz="6766">
              <a:solidFill>
                <a:srgbClr val="6AA84F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450" y="2954625"/>
            <a:ext cx="1861174" cy="196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</a:t>
            </a:r>
            <a:r>
              <a:rPr b="1" lang="en">
                <a:solidFill>
                  <a:srgbClr val="000000"/>
                </a:solidFill>
              </a:rPr>
              <a:t>intermediate</a:t>
            </a:r>
            <a:r>
              <a:rPr b="1" lang="en">
                <a:solidFill>
                  <a:srgbClr val="000000"/>
                </a:solidFill>
              </a:rPr>
              <a:t> ops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650" y="903600"/>
            <a:ext cx="8520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other shape mismatches may happen during feedforward: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tensors are manipulated using different ops (</a:t>
            </a:r>
            <a:r>
              <a:rPr b="1" lang="en" sz="1800">
                <a:solidFill>
                  <a:srgbClr val="000000"/>
                </a:solidFill>
              </a:rPr>
              <a:t>slice, concat, max, reshape</a:t>
            </a:r>
            <a:r>
              <a:rPr lang="en" sz="1800">
                <a:solidFill>
                  <a:srgbClr val="000000"/>
                </a:solidFill>
              </a:rPr>
              <a:t> etc.), but wrong arguments are called =&gt; the resulting tensor </a:t>
            </a:r>
            <a:r>
              <a:rPr b="1" i="1" lang="en" sz="1800">
                <a:solidFill>
                  <a:srgbClr val="000000"/>
                </a:solidFill>
              </a:rPr>
              <a:t>shape</a:t>
            </a:r>
            <a:r>
              <a:rPr lang="en" sz="1800">
                <a:solidFill>
                  <a:srgbClr val="000000"/>
                </a:solidFill>
              </a:rPr>
              <a:t> </a:t>
            </a:r>
            <a:r>
              <a:rPr b="1" i="1" lang="en" sz="1800">
                <a:solidFill>
                  <a:srgbClr val="000000"/>
                </a:solidFill>
              </a:rPr>
              <a:t>no longer matches</a:t>
            </a:r>
            <a:r>
              <a:rPr lang="en" sz="1800">
                <a:solidFill>
                  <a:srgbClr val="000000"/>
                </a:solidFill>
              </a:rPr>
              <a:t> with the next layer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intermediate ops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03150" y="903600"/>
            <a:ext cx="8429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000" y="903600"/>
            <a:ext cx="3988374" cy="39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intermediate ops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403150" y="903600"/>
            <a:ext cx="8429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scenario: </a:t>
            </a:r>
            <a:r>
              <a:rPr b="1" lang="en">
                <a:solidFill>
                  <a:srgbClr val="000000"/>
                </a:solidFill>
              </a:rPr>
              <a:t>concatenating</a:t>
            </a:r>
            <a:r>
              <a:rPr lang="en">
                <a:solidFill>
                  <a:srgbClr val="000000"/>
                </a:solidFill>
              </a:rPr>
              <a:t> two tensors on the </a:t>
            </a:r>
            <a:r>
              <a:rPr i="1" lang="en">
                <a:solidFill>
                  <a:srgbClr val="000000"/>
                </a:solidFill>
              </a:rPr>
              <a:t>wrong dimension</a:t>
            </a:r>
            <a:endParaRPr i="1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50" y="2456125"/>
            <a:ext cx="3400850" cy="1992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31"/>
          <p:cNvSpPr txBox="1"/>
          <p:nvPr/>
        </p:nvSpPr>
        <p:spPr>
          <a:xfrm>
            <a:off x="382225" y="4561225"/>
            <a:ext cx="364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cat function concatenates on </a:t>
            </a:r>
            <a:r>
              <a:rPr b="1" lang="en" sz="1300"/>
              <a:t>dim=0</a:t>
            </a:r>
            <a:r>
              <a:rPr lang="en" sz="1300"/>
              <a:t> by default!</a:t>
            </a:r>
            <a:endParaRPr sz="1300"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49" y="3562750"/>
            <a:ext cx="276675" cy="2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</a:t>
            </a:r>
            <a:r>
              <a:rPr b="1" lang="en"/>
              <a:t> intermediate ops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403150" y="903600"/>
            <a:ext cx="8429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scenario: </a:t>
            </a:r>
            <a:r>
              <a:rPr b="1" lang="en">
                <a:solidFill>
                  <a:srgbClr val="000000"/>
                </a:solidFill>
              </a:rPr>
              <a:t>concatenating</a:t>
            </a:r>
            <a:r>
              <a:rPr lang="en">
                <a:solidFill>
                  <a:srgbClr val="000000"/>
                </a:solidFill>
              </a:rPr>
              <a:t> two tensors on the </a:t>
            </a:r>
            <a:r>
              <a:rPr i="1" lang="en">
                <a:solidFill>
                  <a:srgbClr val="000000"/>
                </a:solidFill>
              </a:rPr>
              <a:t>wrong dimension</a:t>
            </a:r>
            <a:endParaRPr i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good practice: specify dimensions explicitly whenever possible (</a:t>
            </a:r>
            <a:r>
              <a:rPr b="1" i="1" lang="en">
                <a:solidFill>
                  <a:srgbClr val="000000"/>
                </a:solidFill>
              </a:rPr>
              <a:t>dim</a:t>
            </a:r>
            <a:r>
              <a:rPr lang="en">
                <a:solidFill>
                  <a:srgbClr val="000000"/>
                </a:solidFill>
              </a:rPr>
              <a:t> argument)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50" y="2456125"/>
            <a:ext cx="3400850" cy="1992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601" y="2470413"/>
            <a:ext cx="3685774" cy="196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32"/>
          <p:cNvSpPr txBox="1"/>
          <p:nvPr/>
        </p:nvSpPr>
        <p:spPr>
          <a:xfrm>
            <a:off x="382225" y="4561225"/>
            <a:ext cx="364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cat function concatenates on </a:t>
            </a:r>
            <a:r>
              <a:rPr b="1" lang="en" sz="1300"/>
              <a:t>dim=0</a:t>
            </a:r>
            <a:r>
              <a:rPr lang="en" sz="1300"/>
              <a:t> by default!</a:t>
            </a:r>
            <a:endParaRPr sz="1300"/>
          </a:p>
        </p:txBody>
      </p:sp>
      <p:sp>
        <p:nvSpPr>
          <p:cNvPr id="190" name="Google Shape;190;p32"/>
          <p:cNvSpPr txBox="1"/>
          <p:nvPr/>
        </p:nvSpPr>
        <p:spPr>
          <a:xfrm>
            <a:off x="4784575" y="4576675"/>
            <a:ext cx="333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two inputs are correctly concatenated</a:t>
            </a:r>
            <a:endParaRPr sz="1300"/>
          </a:p>
        </p:txBody>
      </p:sp>
      <p:sp>
        <p:nvSpPr>
          <p:cNvPr id="191" name="Google Shape;191;p32"/>
          <p:cNvSpPr/>
          <p:nvPr/>
        </p:nvSpPr>
        <p:spPr>
          <a:xfrm>
            <a:off x="7371175" y="3513200"/>
            <a:ext cx="695400" cy="35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5400" y="3513200"/>
            <a:ext cx="315650" cy="3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2849" y="3591125"/>
            <a:ext cx="276675" cy="2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</a:t>
            </a:r>
            <a:r>
              <a:rPr b="1" lang="en"/>
              <a:t>intermediate ops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403150" y="903600"/>
            <a:ext cx="8429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scenario: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tensor has batch_size=1 and some other dimension=1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  <a:highlight>
                  <a:schemeClr val="accent3"/>
                </a:highlight>
                <a:latin typeface="Roboto Mono"/>
                <a:ea typeface="Roboto Mono"/>
                <a:cs typeface="Roboto Mono"/>
                <a:sym typeface="Roboto Mono"/>
              </a:rPr>
              <a:t>torch.squeeze()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00"/>
                </a:solidFill>
              </a:rPr>
              <a:t>removes all dimensions of 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good practice: explicitly specify squeeze dimensions (</a:t>
            </a:r>
            <a:r>
              <a:rPr b="1" i="1" lang="en">
                <a:solidFill>
                  <a:srgbClr val="000000"/>
                </a:solidFill>
              </a:rPr>
              <a:t>dim</a:t>
            </a:r>
            <a:r>
              <a:rPr lang="en">
                <a:solidFill>
                  <a:srgbClr val="000000"/>
                </a:solidFill>
              </a:rPr>
              <a:t> argument)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63" y="2757025"/>
            <a:ext cx="76866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838" y="4265200"/>
            <a:ext cx="299725" cy="2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/>
        </p:nvSpPr>
        <p:spPr>
          <a:xfrm>
            <a:off x="351300" y="4738725"/>
            <a:ext cx="81534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https://quotefancy.com/quote/3753413/IEEE-Computer-Society-Software-and-cathedrals-are-much-the-same-first-we-build-them-then</a:t>
            </a: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06275"/>
            <a:ext cx="8153513" cy="45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</a:t>
            </a:r>
            <a:r>
              <a:rPr b="1" lang="en"/>
              <a:t>intermediate ops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4632700" y="903600"/>
            <a:ext cx="41997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scenario: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i="1" lang="en">
                <a:solidFill>
                  <a:srgbClr val="000000"/>
                </a:solidFill>
              </a:rPr>
              <a:t>linear layer</a:t>
            </a:r>
            <a:r>
              <a:rPr lang="en">
                <a:solidFill>
                  <a:srgbClr val="000000"/>
                </a:solidFill>
              </a:rPr>
              <a:t> after </a:t>
            </a:r>
            <a:r>
              <a:rPr i="1" lang="en">
                <a:solidFill>
                  <a:srgbClr val="000000"/>
                </a:solidFill>
              </a:rPr>
              <a:t>conv2d layer</a:t>
            </a:r>
            <a:endParaRPr i="1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linear expects input=3x32x32=3072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layer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25" y="742875"/>
            <a:ext cx="4327900" cy="334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25" y="4236809"/>
            <a:ext cx="4327900" cy="73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5" y="4740525"/>
            <a:ext cx="299725" cy="2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2029" y="2036275"/>
            <a:ext cx="301047" cy="2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</a:t>
            </a:r>
            <a:r>
              <a:rPr b="1" lang="en"/>
              <a:t>intermediate ops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4632700" y="903600"/>
            <a:ext cx="41997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scenario: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i="1" lang="en">
                <a:solidFill>
                  <a:srgbClr val="000000"/>
                </a:solidFill>
              </a:rPr>
              <a:t>linear layer</a:t>
            </a:r>
            <a:r>
              <a:rPr lang="en">
                <a:solidFill>
                  <a:srgbClr val="000000"/>
                </a:solidFill>
              </a:rPr>
              <a:t> after </a:t>
            </a:r>
            <a:r>
              <a:rPr i="1" lang="en">
                <a:solidFill>
                  <a:srgbClr val="000000"/>
                </a:solidFill>
              </a:rPr>
              <a:t>conv2d layer</a:t>
            </a:r>
            <a:endParaRPr i="1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linear expects input=3x32x32=3072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reshape input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00" y="789125"/>
            <a:ext cx="4102511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/>
          <p:nvPr/>
        </p:nvSpPr>
        <p:spPr>
          <a:xfrm>
            <a:off x="1078350" y="2817925"/>
            <a:ext cx="2710200" cy="34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900" y="2068050"/>
            <a:ext cx="276675" cy="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5" y="4672425"/>
            <a:ext cx="373875" cy="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recap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403150" y="903600"/>
            <a:ext cx="8429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good practices: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down tensor shapes after each operation, this will make debugging shape issues easier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475" y="2124913"/>
            <a:ext cx="3839200" cy="149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recap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403150" y="903600"/>
            <a:ext cx="8429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good practices:</a:t>
            </a:r>
            <a:endParaRPr sz="7200"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write down tensor shapes after each operation, this will make debugging shape issues easier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carefully read Pytorch documentation for layers (linear, conv2d etc), operations (concat, reshape, etc.) and loss functions</a:t>
            </a:r>
            <a:endParaRPr sz="72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875" y="2124913"/>
            <a:ext cx="3839200" cy="149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device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31150" y="903600"/>
            <a:ext cx="8520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Tensors must be on the same device to perform most operations                            (no </a:t>
            </a: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cpu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&lt;-&gt;</a:t>
            </a: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cuda</a:t>
            </a:r>
            <a:r>
              <a:rPr lang="en">
                <a:solidFill>
                  <a:srgbClr val="000000"/>
                </a:solidFill>
              </a:rPr>
              <a:t> or </a:t>
            </a: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cuda:i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&lt;-&gt;</a:t>
            </a:r>
            <a:r>
              <a:rPr b="1"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cuda:j</a:t>
            </a:r>
            <a:r>
              <a:rPr lang="en">
                <a:solidFill>
                  <a:srgbClr val="000000"/>
                </a:solidFill>
              </a:rPr>
              <a:t> allowed)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5" y="2297085"/>
            <a:ext cx="8960025" cy="11460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device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903600"/>
            <a:ext cx="8540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250">
                <a:solidFill>
                  <a:srgbClr val="000000"/>
                </a:solidFill>
              </a:rPr>
              <a:t>typical </a:t>
            </a:r>
            <a:r>
              <a:rPr lang="en" sz="7250">
                <a:solidFill>
                  <a:srgbClr val="000000"/>
                </a:solidFill>
              </a:rPr>
              <a:t>scenarios</a:t>
            </a:r>
            <a:r>
              <a:rPr lang="en" sz="7250">
                <a:solidFill>
                  <a:srgbClr val="000000"/>
                </a:solidFill>
              </a:rPr>
              <a:t>:</a:t>
            </a:r>
            <a:endParaRPr sz="725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200">
                <a:solidFill>
                  <a:srgbClr val="000000"/>
                </a:solidFill>
              </a:rPr>
              <a:t>model was moved to GPU but input data is still on CPU due to </a:t>
            </a:r>
            <a:r>
              <a:rPr b="1" lang="en" sz="7200">
                <a:solidFill>
                  <a:srgbClr val="000000"/>
                </a:solidFill>
              </a:rPr>
              <a:t>.to()</a:t>
            </a:r>
            <a:r>
              <a:rPr lang="en" sz="7200">
                <a:solidFill>
                  <a:srgbClr val="000000"/>
                </a:solidFill>
              </a:rPr>
              <a:t> operation</a:t>
            </a:r>
            <a:endParaRPr sz="7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7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7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7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7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7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7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200">
                <a:solidFill>
                  <a:srgbClr val="000000"/>
                </a:solidFill>
              </a:rPr>
              <a:t>model was loaded from a checkpoint but we forgot to move it to GPU</a:t>
            </a:r>
            <a:endParaRPr sz="72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200">
                <a:solidFill>
                  <a:srgbClr val="000000"/>
                </a:solidFill>
              </a:rPr>
              <a:t>forgot to move labels to GPU</a:t>
            </a:r>
            <a:endParaRPr sz="7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798" y="1858373"/>
            <a:ext cx="6930450" cy="1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device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331075" y="903600"/>
            <a:ext cx="8520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50">
                <a:solidFill>
                  <a:srgbClr val="000000"/>
                </a:solidFill>
              </a:rPr>
              <a:t>tips: </a:t>
            </a:r>
            <a:endParaRPr sz="3250">
              <a:solidFill>
                <a:srgbClr val="000000"/>
              </a:solidFill>
            </a:endParaRPr>
          </a:p>
          <a:p>
            <a:pPr indent="-342106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3250">
                <a:solidFill>
                  <a:srgbClr val="000000"/>
                </a:solidFill>
              </a:rPr>
              <a:t>write device agnostic code to easily switch between the two</a:t>
            </a:r>
            <a:endParaRPr sz="325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106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3250">
                <a:solidFill>
                  <a:srgbClr val="000000"/>
                </a:solidFill>
              </a:rPr>
              <a:t>make sure model, inputs and labels are stored on the same device</a:t>
            </a:r>
            <a:endParaRPr sz="325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5" y="1699747"/>
            <a:ext cx="8988048" cy="49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type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360950" y="903600"/>
            <a:ext cx="84201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</a:rPr>
              <a:t>PyTorch ops expect certain Tensor types</a:t>
            </a:r>
            <a:endParaRPr sz="72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324" y="1744325"/>
            <a:ext cx="6793363" cy="175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type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403150" y="903600"/>
            <a:ext cx="83778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</a:rPr>
              <a:t>input data and network mismatch:</a:t>
            </a: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00">
                <a:solidFill>
                  <a:srgbClr val="000000"/>
                </a:solidFill>
              </a:rPr>
              <a:t>parameters in </a:t>
            </a:r>
            <a:r>
              <a:rPr b="1" lang="en" sz="7200">
                <a:solidFill>
                  <a:srgbClr val="000000"/>
                </a:solidFill>
              </a:rPr>
              <a:t>torch.nn</a:t>
            </a:r>
            <a:r>
              <a:rPr lang="en" sz="7200">
                <a:solidFill>
                  <a:srgbClr val="000000"/>
                </a:solidFill>
              </a:rPr>
              <a:t> layers have type </a:t>
            </a:r>
            <a:r>
              <a:rPr b="1" i="1" lang="en" sz="7200">
                <a:solidFill>
                  <a:srgbClr val="000000"/>
                </a:solidFill>
              </a:rPr>
              <a:t>float32</a:t>
            </a:r>
            <a:r>
              <a:rPr lang="en" sz="7200">
                <a:solidFill>
                  <a:srgbClr val="000000"/>
                </a:solidFill>
              </a:rPr>
              <a:t> (Float) by default</a:t>
            </a: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00">
                <a:solidFill>
                  <a:srgbClr val="000000"/>
                </a:solidFill>
              </a:rPr>
              <a:t>if the dataset is a NumPy array, it gets converted to Tensors of type </a:t>
            </a:r>
            <a:r>
              <a:rPr b="1" i="1" lang="en" sz="7200">
                <a:solidFill>
                  <a:srgbClr val="000000"/>
                </a:solidFill>
              </a:rPr>
              <a:t>float64</a:t>
            </a:r>
            <a:r>
              <a:rPr lang="en" sz="7200">
                <a:solidFill>
                  <a:srgbClr val="000000"/>
                </a:solidFill>
              </a:rPr>
              <a:t> (Double), which are incompatible with the layers</a:t>
            </a:r>
            <a:endParaRPr sz="72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62" y="2713949"/>
            <a:ext cx="7366375" cy="21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type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403150" y="903600"/>
            <a:ext cx="83778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</a:rPr>
              <a:t>input data and network mismatch:</a:t>
            </a: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00">
                <a:solidFill>
                  <a:srgbClr val="000000"/>
                </a:solidFill>
              </a:rPr>
              <a:t>pretrained model parameters have half-precision (</a:t>
            </a:r>
            <a:r>
              <a:rPr b="1" i="1" lang="en" sz="7200">
                <a:solidFill>
                  <a:srgbClr val="000000"/>
                </a:solidFill>
              </a:rPr>
              <a:t>float16</a:t>
            </a:r>
            <a:r>
              <a:rPr lang="en" sz="7200">
                <a:solidFill>
                  <a:srgbClr val="000000"/>
                </a:solidFill>
              </a:rPr>
              <a:t>)</a:t>
            </a: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00">
                <a:solidFill>
                  <a:srgbClr val="000000"/>
                </a:solidFill>
              </a:rPr>
              <a:t>input is </a:t>
            </a:r>
            <a:r>
              <a:rPr b="1" i="1" lang="en" sz="7200">
                <a:solidFill>
                  <a:srgbClr val="000000"/>
                </a:solidFill>
              </a:rPr>
              <a:t>float32</a:t>
            </a:r>
            <a:endParaRPr sz="72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2319600"/>
            <a:ext cx="88201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50" y="3367351"/>
            <a:ext cx="8520600" cy="17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75" y="12"/>
            <a:ext cx="4274902" cy="49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/>
        </p:nvSpPr>
        <p:spPr>
          <a:xfrm>
            <a:off x="1310875" y="4846025"/>
            <a:ext cx="18273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https://xkcd.com/1838/</a:t>
            </a:r>
            <a:r>
              <a:rPr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4572000" y="467300"/>
            <a:ext cx="4383900" cy="4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Software debugging is painful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Machine learning debugging can be even more painful!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type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403150" y="903600"/>
            <a:ext cx="83778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labels and loss mismatch:</a:t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labels are read as </a:t>
            </a:r>
            <a:r>
              <a:rPr b="1" i="1" lang="en">
                <a:solidFill>
                  <a:srgbClr val="000000"/>
                </a:solidFill>
              </a:rPr>
              <a:t>Float</a:t>
            </a:r>
            <a:r>
              <a:rPr lang="en">
                <a:solidFill>
                  <a:srgbClr val="000000"/>
                </a:solidFill>
              </a:rPr>
              <a:t> Tensors</a:t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we forget to convert them to </a:t>
            </a:r>
            <a:r>
              <a:rPr b="1" i="1" lang="en">
                <a:solidFill>
                  <a:srgbClr val="000000"/>
                </a:solidFill>
              </a:rPr>
              <a:t>Long </a:t>
            </a:r>
            <a:r>
              <a:rPr lang="en">
                <a:solidFill>
                  <a:srgbClr val="000000"/>
                </a:solidFill>
              </a:rPr>
              <a:t>Tensors, required by </a:t>
            </a:r>
            <a:r>
              <a:rPr b="1" lang="en">
                <a:solidFill>
                  <a:srgbClr val="000000"/>
                </a:solidFill>
              </a:rPr>
              <a:t>CrossEntropyLoss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13" y="2648825"/>
            <a:ext cx="8984874" cy="15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range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403150" y="903600"/>
            <a:ext cx="83778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0201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900">
                <a:solidFill>
                  <a:srgbClr val="000000"/>
                </a:solidFill>
              </a:rPr>
              <a:t>labels are stored as </a:t>
            </a:r>
            <a:r>
              <a:rPr b="1" lang="en" sz="1900">
                <a:solidFill>
                  <a:srgbClr val="000000"/>
                </a:solidFill>
              </a:rPr>
              <a:t>{1,2,...,C}</a:t>
            </a:r>
            <a:r>
              <a:rPr lang="en" sz="1900">
                <a:solidFill>
                  <a:srgbClr val="000000"/>
                </a:solidFill>
              </a:rPr>
              <a:t> instead of </a:t>
            </a:r>
            <a:r>
              <a:rPr b="1" lang="en" sz="1900">
                <a:solidFill>
                  <a:srgbClr val="000000"/>
                </a:solidFill>
              </a:rPr>
              <a:t>{0,1,...,C-1}</a:t>
            </a:r>
            <a:endParaRPr b="1" sz="1900">
              <a:solidFill>
                <a:srgbClr val="000000"/>
              </a:solidFill>
            </a:endParaRPr>
          </a:p>
          <a:p>
            <a:pPr indent="-340201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900">
                <a:solidFill>
                  <a:srgbClr val="000000"/>
                </a:solidFill>
              </a:rPr>
              <a:t>this throws an error in the cost function when accessing the score or label with index C (out of range)</a:t>
            </a:r>
            <a:endParaRPr sz="19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700" y="2136200"/>
            <a:ext cx="4779476" cy="29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range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403150" y="903600"/>
            <a:ext cx="53283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when working with text data, each word has a unique index</a:t>
            </a:r>
            <a:r>
              <a:rPr b="1" lang="en">
                <a:solidFill>
                  <a:srgbClr val="000000"/>
                </a:solidFill>
              </a:rPr>
              <a:t> {0..V-1}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for </a:t>
            </a:r>
            <a:r>
              <a:rPr b="1" lang="en">
                <a:solidFill>
                  <a:srgbClr val="000000"/>
                </a:solidFill>
              </a:rPr>
              <a:t>V </a:t>
            </a:r>
            <a:r>
              <a:rPr lang="en">
                <a:solidFill>
                  <a:srgbClr val="000000"/>
                </a:solidFill>
              </a:rPr>
              <a:t>= 10000, 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x[10000]</a:t>
            </a:r>
            <a:r>
              <a:rPr lang="en">
                <a:solidFill>
                  <a:srgbClr val="000000"/>
                </a:solidFill>
              </a:rPr>
              <a:t> results in an ‘index out of range’ error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9625" y="0"/>
            <a:ext cx="1484374" cy="8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575" y="67875"/>
            <a:ext cx="2709325" cy="44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6"/>
          <p:cNvSpPr txBox="1"/>
          <p:nvPr/>
        </p:nvSpPr>
        <p:spPr>
          <a:xfrm>
            <a:off x="7455825" y="4559225"/>
            <a:ext cx="73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source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Out of memory errors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07" name="Google Shape;307;p47"/>
          <p:cNvSpPr txBox="1"/>
          <p:nvPr>
            <p:ph idx="1" type="body"/>
          </p:nvPr>
        </p:nvSpPr>
        <p:spPr>
          <a:xfrm>
            <a:off x="403150" y="903600"/>
            <a:ext cx="8321700" cy="12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1154620"/>
            <a:ext cx="8033251" cy="313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Out of memory errors (2)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414275" y="903600"/>
            <a:ext cx="83106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00">
                <a:solidFill>
                  <a:srgbClr val="000000"/>
                </a:solidFill>
              </a:rPr>
              <a:t>causes:</a:t>
            </a:r>
            <a:endParaRPr sz="7200">
              <a:solidFill>
                <a:srgbClr val="000000"/>
              </a:solidFill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200">
                <a:solidFill>
                  <a:srgbClr val="000000"/>
                </a:solidFill>
              </a:rPr>
              <a:t>memory inefficiencies or leaks</a:t>
            </a:r>
            <a:endParaRPr sz="7200">
              <a:solidFill>
                <a:srgbClr val="000000"/>
              </a:solidFill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200">
                <a:solidFill>
                  <a:srgbClr val="000000"/>
                </a:solidFill>
              </a:rPr>
              <a:t>VRAM limitations:</a:t>
            </a:r>
            <a:endParaRPr sz="7200">
              <a:solidFill>
                <a:srgbClr val="000000"/>
              </a:solidFill>
            </a:endParaRPr>
          </a:p>
          <a:p>
            <a:pPr indent="-342900" lvl="2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■"/>
            </a:pPr>
            <a:r>
              <a:rPr lang="en" sz="7200">
                <a:solidFill>
                  <a:srgbClr val="000000"/>
                </a:solidFill>
              </a:rPr>
              <a:t>a 7B model needs 14GB VRAM memory just to store model weights in float16</a:t>
            </a:r>
            <a:endParaRPr sz="7200">
              <a:solidFill>
                <a:srgbClr val="000000"/>
              </a:solidFill>
            </a:endParaRPr>
          </a:p>
          <a:p>
            <a:pPr indent="-342900" lvl="2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■"/>
            </a:pPr>
            <a:r>
              <a:rPr lang="en" sz="7200">
                <a:solidFill>
                  <a:srgbClr val="000000"/>
                </a:solidFill>
              </a:rPr>
              <a:t>training all weights requires ~80-100GB VRAM memory =&gt; model parallelism</a:t>
            </a:r>
            <a:endParaRPr sz="7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50727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50727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Out of memory errors - test time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20" name="Google Shape;320;p49"/>
          <p:cNvSpPr txBox="1"/>
          <p:nvPr>
            <p:ph idx="1" type="body"/>
          </p:nvPr>
        </p:nvSpPr>
        <p:spPr>
          <a:xfrm>
            <a:off x="311700" y="951550"/>
            <a:ext cx="8336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34448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300">
                <a:solidFill>
                  <a:srgbClr val="000000"/>
                </a:solidFill>
              </a:rPr>
              <a:t>check for memory inefficiencies:</a:t>
            </a:r>
            <a:endParaRPr sz="7300">
              <a:solidFill>
                <a:srgbClr val="000000"/>
              </a:solidFill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300">
                <a:solidFill>
                  <a:srgbClr val="000000"/>
                </a:solidFill>
              </a:rPr>
              <a:t>wrap forward code in </a:t>
            </a:r>
            <a:r>
              <a:rPr lang="en" sz="7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torch.no_grad()</a:t>
            </a:r>
            <a:r>
              <a:rPr lang="en" sz="7300">
                <a:solidFill>
                  <a:srgbClr val="222222"/>
                </a:solidFill>
                <a:highlight>
                  <a:srgbClr val="FFFFFF"/>
                </a:highlight>
              </a:rPr>
              <a:t>, which disables gradient calculation and reduces memory consumption</a:t>
            </a:r>
            <a:endParaRPr sz="7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○"/>
            </a:pPr>
            <a:r>
              <a:rPr lang="en" sz="7300">
                <a:solidFill>
                  <a:srgbClr val="222222"/>
                </a:solidFill>
                <a:highlight>
                  <a:srgbClr val="FFFFFF"/>
                </a:highlight>
              </a:rPr>
              <a:t>if </a:t>
            </a:r>
            <a:r>
              <a:rPr lang="en" sz="7300">
                <a:solidFill>
                  <a:srgbClr val="222222"/>
                </a:solidFill>
                <a:highlight>
                  <a:srgbClr val="FFFFFF"/>
                </a:highlight>
              </a:rPr>
              <a:t>you</a:t>
            </a:r>
            <a:r>
              <a:rPr lang="en" sz="7300">
                <a:solidFill>
                  <a:srgbClr val="222222"/>
                </a:solidFill>
                <a:highlight>
                  <a:srgbClr val="FFFFFF"/>
                </a:highlight>
              </a:rPr>
              <a:t> save outputs (segmentation maps, probabilities) for later inspection, move Tensors to CPU</a:t>
            </a:r>
            <a:endParaRPr sz="7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Out of memory errors - test time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26" name="Google Shape;326;p50"/>
          <p:cNvSpPr txBox="1"/>
          <p:nvPr>
            <p:ph idx="1" type="body"/>
          </p:nvPr>
        </p:nvSpPr>
        <p:spPr>
          <a:xfrm>
            <a:off x="311700" y="951550"/>
            <a:ext cx="8336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448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300">
                <a:solidFill>
                  <a:srgbClr val="000000"/>
                </a:solidFill>
              </a:rPr>
              <a:t>check for memory inefficiencies:</a:t>
            </a:r>
            <a:endParaRPr sz="7300">
              <a:solidFill>
                <a:srgbClr val="000000"/>
              </a:solidFill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300">
                <a:solidFill>
                  <a:srgbClr val="000000"/>
                </a:solidFill>
              </a:rPr>
              <a:t>wrap forward code in </a:t>
            </a:r>
            <a:r>
              <a:rPr lang="en" sz="7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torch.no_grad()</a:t>
            </a:r>
            <a:r>
              <a:rPr lang="en" sz="7300">
                <a:solidFill>
                  <a:srgbClr val="222222"/>
                </a:solidFill>
                <a:highlight>
                  <a:srgbClr val="FFFFFF"/>
                </a:highlight>
              </a:rPr>
              <a:t>, which disables gradient calculation and reduces memory consumption</a:t>
            </a:r>
            <a:endParaRPr sz="7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○"/>
            </a:pPr>
            <a:r>
              <a:rPr lang="en" sz="7300">
                <a:solidFill>
                  <a:srgbClr val="222222"/>
                </a:solidFill>
                <a:highlight>
                  <a:srgbClr val="FFFFFF"/>
                </a:highlight>
              </a:rPr>
              <a:t>if you save outputs (segmentation maps, probabilities) for later inspection, move Tensors to CPU</a:t>
            </a:r>
            <a:endParaRPr sz="7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448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7300"/>
              <a:t>reduce model size:</a:t>
            </a:r>
            <a:endParaRPr sz="7300"/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7300"/>
              <a:t>load model in half-precision (FP16)</a:t>
            </a:r>
            <a:endParaRPr sz="7300"/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7300"/>
              <a:t>quantize model (INT8)</a:t>
            </a:r>
            <a:endParaRPr sz="7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Out of memory errors - test time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32" name="Google Shape;332;p51"/>
          <p:cNvSpPr txBox="1"/>
          <p:nvPr>
            <p:ph idx="1" type="body"/>
          </p:nvPr>
        </p:nvSpPr>
        <p:spPr>
          <a:xfrm>
            <a:off x="311700" y="951550"/>
            <a:ext cx="8336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448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300">
                <a:solidFill>
                  <a:srgbClr val="000000"/>
                </a:solidFill>
              </a:rPr>
              <a:t>check for memory inefficiencies:</a:t>
            </a:r>
            <a:endParaRPr sz="7300">
              <a:solidFill>
                <a:srgbClr val="000000"/>
              </a:solidFill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300">
                <a:solidFill>
                  <a:srgbClr val="000000"/>
                </a:solidFill>
              </a:rPr>
              <a:t>wrap forward code in </a:t>
            </a:r>
            <a:r>
              <a:rPr lang="en" sz="73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torch.no_grad()</a:t>
            </a:r>
            <a:r>
              <a:rPr lang="en" sz="7300">
                <a:solidFill>
                  <a:srgbClr val="222222"/>
                </a:solidFill>
                <a:highlight>
                  <a:srgbClr val="FFFFFF"/>
                </a:highlight>
              </a:rPr>
              <a:t>, which disables gradient calculation and reduces memory consumption</a:t>
            </a:r>
            <a:endParaRPr sz="7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○"/>
            </a:pPr>
            <a:r>
              <a:rPr lang="en" sz="7300">
                <a:solidFill>
                  <a:srgbClr val="222222"/>
                </a:solidFill>
                <a:highlight>
                  <a:srgbClr val="FFFFFF"/>
                </a:highlight>
              </a:rPr>
              <a:t>if you save outputs (segmentation maps, probabilities) for later inspection, move Tensors to CPU</a:t>
            </a:r>
            <a:endParaRPr sz="7300">
              <a:solidFill>
                <a:srgbClr val="000000"/>
              </a:solidFill>
            </a:endParaRPr>
          </a:p>
          <a:p>
            <a:pPr indent="-34448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300">
                <a:solidFill>
                  <a:srgbClr val="000000"/>
                </a:solidFill>
              </a:rPr>
              <a:t>reduce model size:</a:t>
            </a:r>
            <a:endParaRPr sz="7300">
              <a:solidFill>
                <a:srgbClr val="000000"/>
              </a:solidFill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300">
                <a:solidFill>
                  <a:srgbClr val="000000"/>
                </a:solidFill>
              </a:rPr>
              <a:t>load model in half-precision (FP16)</a:t>
            </a:r>
            <a:endParaRPr sz="7300">
              <a:solidFill>
                <a:srgbClr val="000000"/>
              </a:solidFill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300">
                <a:solidFill>
                  <a:srgbClr val="000000"/>
                </a:solidFill>
              </a:rPr>
              <a:t>quantize model (INT8)</a:t>
            </a:r>
            <a:endParaRPr sz="7300">
              <a:solidFill>
                <a:srgbClr val="000000"/>
              </a:solidFill>
            </a:endParaRPr>
          </a:p>
          <a:p>
            <a:pPr indent="-34448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●"/>
            </a:pPr>
            <a:r>
              <a:rPr lang="en" sz="7300">
                <a:solidFill>
                  <a:srgbClr val="222222"/>
                </a:solidFill>
                <a:highlight>
                  <a:schemeClr val="dk1"/>
                </a:highlight>
              </a:rPr>
              <a:t>reduce input:</a:t>
            </a:r>
            <a:endParaRPr sz="7300">
              <a:solidFill>
                <a:srgbClr val="222222"/>
              </a:solidFill>
              <a:highlight>
                <a:schemeClr val="dk1"/>
              </a:highlight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7300"/>
              <a:t>reduce batch size</a:t>
            </a:r>
            <a:endParaRPr sz="7300"/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7300"/>
              <a:t>feed shorter sequences (if working with text/time series etc.)</a:t>
            </a:r>
            <a:endParaRPr sz="7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Out of memory errors - train time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311700" y="951550"/>
            <a:ext cx="8336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448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300">
                <a:solidFill>
                  <a:srgbClr val="000000"/>
                </a:solidFill>
              </a:rPr>
              <a:t>check for memory leaks (detach loss from computational graph before storing it)</a:t>
            </a:r>
            <a:endParaRPr sz="7300">
              <a:solidFill>
                <a:srgbClr val="000000"/>
              </a:solidFill>
            </a:endParaRPr>
          </a:p>
          <a:p>
            <a:pPr indent="-34448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7300"/>
              <a:t>if more GPUs available, model parallelism</a:t>
            </a:r>
            <a:endParaRPr sz="7300"/>
          </a:p>
          <a:p>
            <a:pPr indent="-34448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7300"/>
              <a:t>reduce model training footprint:</a:t>
            </a:r>
            <a:endParaRPr sz="7300"/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7300"/>
              <a:t>train with mixed precision (float16+float32) </a:t>
            </a:r>
            <a:endParaRPr sz="7300"/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7300"/>
              <a:t>train with parameter-efficient methods (LoRA)</a:t>
            </a:r>
            <a:endParaRPr sz="7300"/>
          </a:p>
          <a:p>
            <a:pPr indent="-34448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7300"/>
              <a:t>reduce input size:</a:t>
            </a:r>
            <a:endParaRPr sz="7300"/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7300"/>
              <a:t>downsize image / train with shorter sequences</a:t>
            </a:r>
            <a:endParaRPr sz="7300"/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7300"/>
              <a:t>reduce batch size</a:t>
            </a:r>
            <a:endParaRPr sz="7300">
              <a:solidFill>
                <a:srgbClr val="000000"/>
              </a:solidFill>
            </a:endParaRPr>
          </a:p>
          <a:p>
            <a:pPr indent="-34448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300">
                <a:solidFill>
                  <a:srgbClr val="000000"/>
                </a:solidFill>
              </a:rPr>
              <a:t>reduce model size:</a:t>
            </a:r>
            <a:endParaRPr sz="7300">
              <a:solidFill>
                <a:srgbClr val="000000"/>
              </a:solidFill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300">
                <a:solidFill>
                  <a:srgbClr val="000000"/>
                </a:solidFill>
              </a:rPr>
              <a:t>use less layers, smaller layer size etc.</a:t>
            </a:r>
            <a:endParaRPr sz="7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3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Syntactic</a:t>
            </a:r>
            <a:r>
              <a:rPr b="1" lang="en">
                <a:solidFill>
                  <a:srgbClr val="000000"/>
                </a:solidFill>
              </a:rPr>
              <a:t> Issues - recap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344" name="Google Shape;3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50" y="1690650"/>
            <a:ext cx="5975615" cy="13087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" name="Google Shape;345;p53"/>
          <p:cNvSpPr txBox="1"/>
          <p:nvPr/>
        </p:nvSpPr>
        <p:spPr>
          <a:xfrm>
            <a:off x="210250" y="1336650"/>
            <a:ext cx="103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shape errors</a:t>
            </a:r>
            <a:endParaRPr b="1" sz="1100"/>
          </a:p>
        </p:txBody>
      </p:sp>
      <p:sp>
        <p:nvSpPr>
          <p:cNvPr id="346" name="Google Shape;346;p53"/>
          <p:cNvSpPr txBox="1"/>
          <p:nvPr/>
        </p:nvSpPr>
        <p:spPr>
          <a:xfrm>
            <a:off x="173025" y="3552638"/>
            <a:ext cx="12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device</a:t>
            </a:r>
            <a:r>
              <a:rPr b="1" lang="en" sz="1100"/>
              <a:t> errors</a:t>
            </a:r>
            <a:endParaRPr b="1" sz="1100"/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922" y="1303097"/>
            <a:ext cx="5094926" cy="1315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53"/>
          <p:cNvSpPr txBox="1"/>
          <p:nvPr/>
        </p:nvSpPr>
        <p:spPr>
          <a:xfrm>
            <a:off x="8014975" y="949100"/>
            <a:ext cx="103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type</a:t>
            </a:r>
            <a:r>
              <a:rPr b="1" lang="en" sz="1100"/>
              <a:t> errors</a:t>
            </a:r>
            <a:endParaRPr b="1" sz="1100"/>
          </a:p>
        </p:txBody>
      </p:sp>
      <p:pic>
        <p:nvPicPr>
          <p:cNvPr id="349" name="Google Shape;34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50" y="3906650"/>
            <a:ext cx="8698801" cy="111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4125" y="3123450"/>
            <a:ext cx="5094925" cy="1483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53"/>
          <p:cNvSpPr txBox="1"/>
          <p:nvPr/>
        </p:nvSpPr>
        <p:spPr>
          <a:xfrm>
            <a:off x="7946700" y="2769438"/>
            <a:ext cx="103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range</a:t>
            </a:r>
            <a:r>
              <a:rPr b="1" lang="en" sz="1100"/>
              <a:t> errors</a:t>
            </a:r>
            <a:endParaRPr b="1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277875" y="70575"/>
            <a:ext cx="7787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Software Engineering                  </a:t>
            </a:r>
            <a:r>
              <a:rPr b="1" lang="en">
                <a:solidFill>
                  <a:srgbClr val="000000"/>
                </a:solidFill>
              </a:rPr>
              <a:t>Machine Learning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372225" y="834950"/>
            <a:ext cx="4004100" cy="4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development is ‘smoother’ and more predictable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fewer sources of errors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4572000" y="760525"/>
            <a:ext cx="4004100" cy="4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development is less predictable and needs ‘tweaking’ different components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more sources of error than typical programming: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wrong architecture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wrong data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wrong hyperparameters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Syntactic Issues - recap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57" name="Google Shape;357;p54"/>
          <p:cNvSpPr txBox="1"/>
          <p:nvPr/>
        </p:nvSpPr>
        <p:spPr>
          <a:xfrm>
            <a:off x="255700" y="926838"/>
            <a:ext cx="103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shape errors</a:t>
            </a:r>
            <a:endParaRPr b="1" sz="1100"/>
          </a:p>
        </p:txBody>
      </p:sp>
      <p:sp>
        <p:nvSpPr>
          <p:cNvPr id="358" name="Google Shape;358;p54"/>
          <p:cNvSpPr txBox="1"/>
          <p:nvPr/>
        </p:nvSpPr>
        <p:spPr>
          <a:xfrm>
            <a:off x="253725" y="2974938"/>
            <a:ext cx="12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device errors</a:t>
            </a:r>
            <a:endParaRPr b="1" sz="1100"/>
          </a:p>
        </p:txBody>
      </p:sp>
      <p:sp>
        <p:nvSpPr>
          <p:cNvPr id="359" name="Google Shape;359;p54"/>
          <p:cNvSpPr txBox="1"/>
          <p:nvPr/>
        </p:nvSpPr>
        <p:spPr>
          <a:xfrm>
            <a:off x="3966125" y="926850"/>
            <a:ext cx="103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type errors</a:t>
            </a:r>
            <a:endParaRPr b="1" sz="1100"/>
          </a:p>
        </p:txBody>
      </p:sp>
      <p:sp>
        <p:nvSpPr>
          <p:cNvPr id="360" name="Google Shape;360;p54"/>
          <p:cNvSpPr txBox="1"/>
          <p:nvPr/>
        </p:nvSpPr>
        <p:spPr>
          <a:xfrm>
            <a:off x="3966125" y="3069313"/>
            <a:ext cx="103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range errors</a:t>
            </a:r>
            <a:endParaRPr b="1" sz="1100"/>
          </a:p>
        </p:txBody>
      </p:sp>
      <p:graphicFrame>
        <p:nvGraphicFramePr>
          <p:cNvPr id="361" name="Google Shape;361;p54"/>
          <p:cNvGraphicFramePr/>
          <p:nvPr/>
        </p:nvGraphicFramePr>
        <p:xfrm>
          <a:off x="311700" y="127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{D647AF5C-EC94-4B9E-B228-C1F5EB57295F}</a:tableStyleId>
              </a:tblPr>
              <a:tblGrid>
                <a:gridCol w="384050"/>
                <a:gridCol w="384050"/>
                <a:gridCol w="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2" name="Google Shape;362;p54"/>
          <p:cNvGraphicFramePr/>
          <p:nvPr/>
        </p:nvGraphicFramePr>
        <p:xfrm>
          <a:off x="1627925" y="127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{D647AF5C-EC94-4B9E-B228-C1F5EB57295F}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3" name="Google Shape;363;p54"/>
          <p:cNvGraphicFramePr/>
          <p:nvPr/>
        </p:nvGraphicFramePr>
        <p:xfrm>
          <a:off x="4058713" y="1266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{D647AF5C-EC94-4B9E-B228-C1F5EB57295F}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364" name="Google Shape;364;p54"/>
          <p:cNvSpPr/>
          <p:nvPr/>
        </p:nvSpPr>
        <p:spPr>
          <a:xfrm>
            <a:off x="5007175" y="1810825"/>
            <a:ext cx="891900" cy="47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layer (float32)</a:t>
            </a:r>
            <a:endParaRPr/>
          </a:p>
        </p:txBody>
      </p:sp>
      <p:sp>
        <p:nvSpPr>
          <p:cNvPr id="365" name="Google Shape;365;p54"/>
          <p:cNvSpPr txBox="1"/>
          <p:nvPr/>
        </p:nvSpPr>
        <p:spPr>
          <a:xfrm>
            <a:off x="3850100" y="2746225"/>
            <a:ext cx="110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float64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66" name="Google Shape;366;p54"/>
          <p:cNvCxnSpPr>
            <a:endCxn id="364" idx="1"/>
          </p:cNvCxnSpPr>
          <p:nvPr/>
        </p:nvCxnSpPr>
        <p:spPr>
          <a:xfrm flipH="1" rot="10800000">
            <a:off x="4453075" y="2049025"/>
            <a:ext cx="554100" cy="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67" name="Google Shape;367;p54"/>
          <p:cNvGraphicFramePr/>
          <p:nvPr/>
        </p:nvGraphicFramePr>
        <p:xfrm>
          <a:off x="326200" y="332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{D647AF5C-EC94-4B9E-B228-C1F5EB57295F}</a:tableStyleId>
              </a:tblPr>
              <a:tblGrid>
                <a:gridCol w="384050"/>
                <a:gridCol w="384050"/>
                <a:gridCol w="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8" name="Google Shape;368;p54"/>
          <p:cNvGraphicFramePr/>
          <p:nvPr/>
        </p:nvGraphicFramePr>
        <p:xfrm>
          <a:off x="1627925" y="332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{D647AF5C-EC94-4B9E-B228-C1F5EB57295F}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</a:tr>
            </a:tbl>
          </a:graphicData>
        </a:graphic>
      </p:graphicFrame>
      <p:pic>
        <p:nvPicPr>
          <p:cNvPr id="369" name="Google Shape;3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800" y="4502377"/>
            <a:ext cx="55410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350" y="3802286"/>
            <a:ext cx="382850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4"/>
          <p:cNvSpPr txBox="1"/>
          <p:nvPr/>
        </p:nvSpPr>
        <p:spPr>
          <a:xfrm>
            <a:off x="5183925" y="3470275"/>
            <a:ext cx="4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2" name="Google Shape;372;p54"/>
          <p:cNvGraphicFramePr/>
          <p:nvPr/>
        </p:nvGraphicFramePr>
        <p:xfrm>
          <a:off x="4058725" y="342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{D647AF5C-EC94-4B9E-B228-C1F5EB57295F}</a:tableStyleId>
              </a:tblPr>
              <a:tblGrid>
                <a:gridCol w="384050"/>
                <a:gridCol w="384050"/>
                <a:gridCol w="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373" name="Google Shape;373;p54"/>
          <p:cNvSpPr txBox="1"/>
          <p:nvPr/>
        </p:nvSpPr>
        <p:spPr>
          <a:xfrm>
            <a:off x="5183925" y="3421325"/>
            <a:ext cx="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x[3]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4"/>
          <p:cNvSpPr txBox="1"/>
          <p:nvPr/>
        </p:nvSpPr>
        <p:spPr>
          <a:xfrm>
            <a:off x="7143775" y="834938"/>
            <a:ext cx="103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OOM</a:t>
            </a:r>
            <a:r>
              <a:rPr b="1" lang="en" sz="1100"/>
              <a:t> errors</a:t>
            </a:r>
            <a:endParaRPr b="1" sz="1100"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000" y="1131822"/>
            <a:ext cx="1414700" cy="3818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/>
        </p:nvSpPr>
        <p:spPr>
          <a:xfrm>
            <a:off x="7934112" y="4400138"/>
            <a:ext cx="93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Inception network</a:t>
            </a:r>
            <a:endParaRPr sz="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Machine Learning bugs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82" name="Google Shape;382;p55"/>
          <p:cNvSpPr txBox="1"/>
          <p:nvPr>
            <p:ph idx="1" type="body"/>
          </p:nvPr>
        </p:nvSpPr>
        <p:spPr>
          <a:xfrm>
            <a:off x="1656650" y="1061600"/>
            <a:ext cx="1433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rgbClr val="434343"/>
                </a:solidFill>
              </a:rPr>
              <a:t>   syntactic</a:t>
            </a:r>
            <a:endParaRPr sz="7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50" y="1805025"/>
            <a:ext cx="5113348" cy="2693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/>
          <p:nvPr>
            <p:ph idx="1" type="body"/>
          </p:nvPr>
        </p:nvSpPr>
        <p:spPr>
          <a:xfrm>
            <a:off x="6271675" y="1061600"/>
            <a:ext cx="1433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   </a:t>
            </a:r>
            <a:r>
              <a:rPr lang="en" sz="7500">
                <a:solidFill>
                  <a:srgbClr val="434343"/>
                </a:solidFill>
              </a:rPr>
              <a:t>functional</a:t>
            </a:r>
            <a:endParaRPr sz="7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398" y="1925925"/>
            <a:ext cx="3445803" cy="230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7500" y="4611625"/>
            <a:ext cx="452550" cy="4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Machine Learning functional bugs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398" y="1925925"/>
            <a:ext cx="3445803" cy="230904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6"/>
          <p:cNvSpPr txBox="1"/>
          <p:nvPr>
            <p:ph idx="1" type="body"/>
          </p:nvPr>
        </p:nvSpPr>
        <p:spPr>
          <a:xfrm>
            <a:off x="355725" y="1017725"/>
            <a:ext cx="44280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4728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315">
                <a:solidFill>
                  <a:srgbClr val="000000"/>
                </a:solidFill>
              </a:rPr>
              <a:t>neural network trains, but the model’s performance is bad/suboptimal</a:t>
            </a:r>
            <a:endParaRPr sz="7315">
              <a:solidFill>
                <a:srgbClr val="000000"/>
              </a:solidFill>
            </a:endParaRPr>
          </a:p>
          <a:p>
            <a:pPr indent="-344728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315">
                <a:solidFill>
                  <a:srgbClr val="000000"/>
                </a:solidFill>
              </a:rPr>
              <a:t>there are many sources of errors:</a:t>
            </a:r>
            <a:endParaRPr sz="7315">
              <a:solidFill>
                <a:srgbClr val="000000"/>
              </a:solidFill>
            </a:endParaRPr>
          </a:p>
          <a:p>
            <a:pPr indent="-344728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315">
                <a:solidFill>
                  <a:srgbClr val="000000"/>
                </a:solidFill>
              </a:rPr>
              <a:t>logic errors (typos, wrong inputs, wrong labels, incorrect arguments)</a:t>
            </a:r>
            <a:endParaRPr sz="7315">
              <a:solidFill>
                <a:srgbClr val="000000"/>
              </a:solidFill>
            </a:endParaRPr>
          </a:p>
          <a:p>
            <a:pPr indent="-344728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315">
                <a:solidFill>
                  <a:srgbClr val="000000"/>
                </a:solidFill>
              </a:rPr>
              <a:t>bad model hyperparameters</a:t>
            </a:r>
            <a:endParaRPr sz="7315">
              <a:solidFill>
                <a:srgbClr val="000000"/>
              </a:solidFill>
            </a:endParaRPr>
          </a:p>
          <a:p>
            <a:pPr indent="-344728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315">
                <a:solidFill>
                  <a:srgbClr val="000000"/>
                </a:solidFill>
              </a:rPr>
              <a:t>dataset issues </a:t>
            </a:r>
            <a:endParaRPr sz="731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Numerical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99" name="Google Shape;399;p57"/>
          <p:cNvSpPr txBox="1"/>
          <p:nvPr>
            <p:ph idx="1" type="body"/>
          </p:nvPr>
        </p:nvSpPr>
        <p:spPr>
          <a:xfrm>
            <a:off x="403150" y="903600"/>
            <a:ext cx="8429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normalization/standardization is: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missing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computed over the wrong dimension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975" y="2169325"/>
            <a:ext cx="23431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/>
          <p:nvPr/>
        </p:nvSpPr>
        <p:spPr>
          <a:xfrm>
            <a:off x="1066900" y="2411875"/>
            <a:ext cx="2343300" cy="19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Numerical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07" name="Google Shape;407;p58"/>
          <p:cNvSpPr txBox="1"/>
          <p:nvPr>
            <p:ph idx="1" type="body"/>
          </p:nvPr>
        </p:nvSpPr>
        <p:spPr>
          <a:xfrm>
            <a:off x="403150" y="903600"/>
            <a:ext cx="8429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normalization/standardization is: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missing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computed over the wrong dimension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975" y="2169325"/>
            <a:ext cx="23431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8"/>
          <p:cNvSpPr/>
          <p:nvPr/>
        </p:nvSpPr>
        <p:spPr>
          <a:xfrm>
            <a:off x="1066900" y="2411875"/>
            <a:ext cx="2343300" cy="19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000" y="2169325"/>
            <a:ext cx="20955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013" y="4317214"/>
            <a:ext cx="411475" cy="41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58"/>
          <p:cNvCxnSpPr/>
          <p:nvPr/>
        </p:nvCxnSpPr>
        <p:spPr>
          <a:xfrm>
            <a:off x="3572950" y="3260795"/>
            <a:ext cx="1510200" cy="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Numerical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18" name="Google Shape;418;p59"/>
          <p:cNvSpPr txBox="1"/>
          <p:nvPr>
            <p:ph idx="1" type="body"/>
          </p:nvPr>
        </p:nvSpPr>
        <p:spPr>
          <a:xfrm>
            <a:off x="403150" y="903600"/>
            <a:ext cx="84291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normalization/standardization is: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missing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computed over the wrong dimension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975" y="2169325"/>
            <a:ext cx="23431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9"/>
          <p:cNvSpPr/>
          <p:nvPr/>
        </p:nvSpPr>
        <p:spPr>
          <a:xfrm>
            <a:off x="1737375" y="2411875"/>
            <a:ext cx="264600" cy="194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150" y="2205525"/>
            <a:ext cx="2343300" cy="211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000" y="4317225"/>
            <a:ext cx="452550" cy="45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59"/>
          <p:cNvCxnSpPr>
            <a:endCxn id="421" idx="1"/>
          </p:cNvCxnSpPr>
          <p:nvPr/>
        </p:nvCxnSpPr>
        <p:spPr>
          <a:xfrm>
            <a:off x="3572950" y="3260795"/>
            <a:ext cx="1510200" cy="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Numerical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29" name="Google Shape;429;p60"/>
          <p:cNvSpPr txBox="1"/>
          <p:nvPr>
            <p:ph idx="1" type="body"/>
          </p:nvPr>
        </p:nvSpPr>
        <p:spPr>
          <a:xfrm>
            <a:off x="311650" y="903600"/>
            <a:ext cx="85206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</a:rPr>
              <a:t>softmax is:</a:t>
            </a:r>
            <a:endParaRPr sz="7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</a:rPr>
              <a:t>             applied over the wrong dimension		            </a:t>
            </a:r>
            <a:endParaRPr b="1" i="1" sz="72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1871650"/>
            <a:ext cx="4240075" cy="30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0"/>
          <p:cNvSpPr/>
          <p:nvPr/>
        </p:nvSpPr>
        <p:spPr>
          <a:xfrm>
            <a:off x="1977400" y="3318475"/>
            <a:ext cx="718500" cy="164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Numerical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37" name="Google Shape;437;p61"/>
          <p:cNvSpPr txBox="1"/>
          <p:nvPr>
            <p:ph idx="1" type="body"/>
          </p:nvPr>
        </p:nvSpPr>
        <p:spPr>
          <a:xfrm>
            <a:off x="311650" y="903600"/>
            <a:ext cx="85206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</a:rPr>
              <a:t>softmax is:</a:t>
            </a:r>
            <a:endParaRPr sz="7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</a:rPr>
              <a:t>             applied over the wrong dimension		            unnecessary</a:t>
            </a:r>
            <a:endParaRPr b="1" i="1" sz="72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1871650"/>
            <a:ext cx="4240075" cy="30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375" y="1851275"/>
            <a:ext cx="4240075" cy="150233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1"/>
          <p:cNvSpPr txBox="1"/>
          <p:nvPr/>
        </p:nvSpPr>
        <p:spPr>
          <a:xfrm>
            <a:off x="5314163" y="4169525"/>
            <a:ext cx="295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nn.CrossEntropyLoss()</a:t>
            </a:r>
            <a:r>
              <a:rPr lang="en"/>
              <a:t> requires </a:t>
            </a:r>
            <a:r>
              <a:rPr i="1" lang="en"/>
              <a:t>raw unnormalized</a:t>
            </a:r>
            <a:r>
              <a:rPr lang="en"/>
              <a:t> scores as input</a:t>
            </a:r>
            <a:endParaRPr/>
          </a:p>
        </p:txBody>
      </p:sp>
      <p:cxnSp>
        <p:nvCxnSpPr>
          <p:cNvPr id="441" name="Google Shape;441;p61"/>
          <p:cNvCxnSpPr>
            <a:stCxn id="440" idx="0"/>
            <a:endCxn id="439" idx="2"/>
          </p:cNvCxnSpPr>
          <p:nvPr/>
        </p:nvCxnSpPr>
        <p:spPr>
          <a:xfrm rot="10800000">
            <a:off x="6789413" y="3353525"/>
            <a:ext cx="0" cy="81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61"/>
          <p:cNvSpPr/>
          <p:nvPr/>
        </p:nvSpPr>
        <p:spPr>
          <a:xfrm>
            <a:off x="1977400" y="3318475"/>
            <a:ext cx="718500" cy="164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Numerical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48" name="Google Shape;448;p62"/>
          <p:cNvSpPr txBox="1"/>
          <p:nvPr>
            <p:ph idx="1" type="body"/>
          </p:nvPr>
        </p:nvSpPr>
        <p:spPr>
          <a:xfrm>
            <a:off x="311650" y="903600"/>
            <a:ext cx="8520600" cy="3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880">
                <a:solidFill>
                  <a:srgbClr val="000000"/>
                </a:solidFill>
              </a:rPr>
              <a:t>train/evaluation mode mismatch:</a:t>
            </a:r>
            <a:endParaRPr sz="3880">
              <a:solidFill>
                <a:srgbClr val="000000"/>
              </a:solidFill>
            </a:endParaRPr>
          </a:p>
          <a:p>
            <a:pPr indent="-345644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3880">
                <a:solidFill>
                  <a:srgbClr val="000000"/>
                </a:solidFill>
              </a:rPr>
              <a:t>when model is set in </a:t>
            </a:r>
            <a:r>
              <a:rPr i="1" lang="en" sz="3880">
                <a:solidFill>
                  <a:srgbClr val="000000"/>
                </a:solidFill>
              </a:rPr>
              <a:t>eval()</a:t>
            </a:r>
            <a:r>
              <a:rPr lang="en" sz="3880">
                <a:solidFill>
                  <a:srgbClr val="000000"/>
                </a:solidFill>
              </a:rPr>
              <a:t> mode</a:t>
            </a:r>
            <a:r>
              <a:rPr i="1" lang="en" sz="3880">
                <a:solidFill>
                  <a:srgbClr val="000000"/>
                </a:solidFill>
              </a:rPr>
              <a:t>, </a:t>
            </a:r>
            <a:r>
              <a:rPr lang="en" sz="3880">
                <a:solidFill>
                  <a:srgbClr val="000000"/>
                </a:solidFill>
              </a:rPr>
              <a:t>some operations behave differently (</a:t>
            </a:r>
            <a:r>
              <a:rPr i="1" lang="en" sz="3880">
                <a:solidFill>
                  <a:srgbClr val="000000"/>
                </a:solidFill>
              </a:rPr>
              <a:t>Dropout</a:t>
            </a:r>
            <a:r>
              <a:rPr lang="en" sz="3880">
                <a:solidFill>
                  <a:srgbClr val="000000"/>
                </a:solidFill>
              </a:rPr>
              <a:t>, </a:t>
            </a:r>
            <a:r>
              <a:rPr i="1" lang="en" sz="3880">
                <a:solidFill>
                  <a:srgbClr val="000000"/>
                </a:solidFill>
              </a:rPr>
              <a:t>Batch Normalization</a:t>
            </a:r>
            <a:r>
              <a:rPr lang="en" sz="3880">
                <a:solidFill>
                  <a:srgbClr val="000000"/>
                </a:solidFill>
              </a:rPr>
              <a:t> etc.)</a:t>
            </a:r>
            <a:endParaRPr sz="3880">
              <a:solidFill>
                <a:srgbClr val="000000"/>
              </a:solidFill>
            </a:endParaRPr>
          </a:p>
          <a:p>
            <a:pPr indent="-345644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b="1" lang="en" sz="3880">
                <a:solidFill>
                  <a:srgbClr val="000000"/>
                </a:solidFill>
              </a:rPr>
              <a:t>common mistake</a:t>
            </a:r>
            <a:r>
              <a:rPr lang="en" sz="3880">
                <a:solidFill>
                  <a:srgbClr val="000000"/>
                </a:solidFill>
              </a:rPr>
              <a:t>: at the end of an epoch, after evaluation, model is NOT set back to </a:t>
            </a:r>
            <a:r>
              <a:rPr i="1" lang="en" sz="3880">
                <a:solidFill>
                  <a:srgbClr val="000000"/>
                </a:solidFill>
              </a:rPr>
              <a:t>train mode</a:t>
            </a:r>
            <a:r>
              <a:rPr lang="en" sz="3880">
                <a:solidFill>
                  <a:srgbClr val="000000"/>
                </a:solidFill>
              </a:rPr>
              <a:t>, which results in unwanted behaviour:</a:t>
            </a:r>
            <a:endParaRPr sz="3880">
              <a:solidFill>
                <a:srgbClr val="000000"/>
              </a:solidFill>
            </a:endParaRPr>
          </a:p>
          <a:p>
            <a:pPr indent="-345644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■"/>
            </a:pPr>
            <a:r>
              <a:rPr lang="en" sz="3880">
                <a:solidFill>
                  <a:srgbClr val="000000"/>
                </a:solidFill>
              </a:rPr>
              <a:t>dropout is </a:t>
            </a:r>
            <a:r>
              <a:rPr i="1" lang="en" sz="3880">
                <a:solidFill>
                  <a:srgbClr val="000000"/>
                </a:solidFill>
              </a:rPr>
              <a:t>disabled</a:t>
            </a:r>
            <a:r>
              <a:rPr lang="en" sz="3880">
                <a:solidFill>
                  <a:srgbClr val="000000"/>
                </a:solidFill>
              </a:rPr>
              <a:t> during training</a:t>
            </a:r>
            <a:endParaRPr sz="3880">
              <a:solidFill>
                <a:srgbClr val="000000"/>
              </a:solidFill>
            </a:endParaRPr>
          </a:p>
          <a:p>
            <a:pPr indent="-345644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■"/>
            </a:pPr>
            <a:r>
              <a:rPr lang="en" sz="3880">
                <a:solidFill>
                  <a:srgbClr val="000000"/>
                </a:solidFill>
              </a:rPr>
              <a:t>batch normalization uses </a:t>
            </a:r>
            <a:r>
              <a:rPr i="1" lang="en" sz="3880">
                <a:solidFill>
                  <a:srgbClr val="000000"/>
                </a:solidFill>
              </a:rPr>
              <a:t>running estimates of mean and variance</a:t>
            </a:r>
            <a:r>
              <a:rPr lang="en" sz="3880">
                <a:solidFill>
                  <a:srgbClr val="000000"/>
                </a:solidFill>
              </a:rPr>
              <a:t> during previous training instead of computing current batch statistics</a:t>
            </a:r>
            <a:endParaRPr sz="388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Numerical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54" name="Google Shape;454;p63"/>
          <p:cNvSpPr txBox="1"/>
          <p:nvPr>
            <p:ph idx="1" type="body"/>
          </p:nvPr>
        </p:nvSpPr>
        <p:spPr>
          <a:xfrm>
            <a:off x="403150" y="903600"/>
            <a:ext cx="40263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377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2133">
                <a:solidFill>
                  <a:srgbClr val="000000"/>
                </a:solidFill>
              </a:rPr>
              <a:t>NaN</a:t>
            </a:r>
            <a:r>
              <a:rPr lang="en" sz="2133">
                <a:solidFill>
                  <a:srgbClr val="000000"/>
                </a:solidFill>
              </a:rPr>
              <a:t> (not a number) value appears in input data by mistake (missing/corrupted data, preprocessing error etc.)</a:t>
            </a:r>
            <a:endParaRPr sz="2133">
              <a:solidFill>
                <a:srgbClr val="000000"/>
              </a:solidFill>
            </a:endParaRPr>
          </a:p>
          <a:p>
            <a:pPr indent="-34377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133">
                <a:solidFill>
                  <a:srgbClr val="000000"/>
                </a:solidFill>
              </a:rPr>
              <a:t>no errors raised during:</a:t>
            </a:r>
            <a:endParaRPr sz="2133">
              <a:solidFill>
                <a:srgbClr val="000000"/>
              </a:solidFill>
            </a:endParaRPr>
          </a:p>
          <a:p>
            <a:pPr indent="-3437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2133">
                <a:solidFill>
                  <a:srgbClr val="000000"/>
                </a:solidFill>
              </a:rPr>
              <a:t>feedforward</a:t>
            </a:r>
            <a:endParaRPr sz="2133">
              <a:solidFill>
                <a:srgbClr val="000000"/>
              </a:solidFill>
            </a:endParaRPr>
          </a:p>
          <a:p>
            <a:pPr indent="-34377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2133">
                <a:solidFill>
                  <a:srgbClr val="000000"/>
                </a:solidFill>
              </a:rPr>
              <a:t>loss computation</a:t>
            </a:r>
            <a:endParaRPr sz="2133">
              <a:solidFill>
                <a:srgbClr val="000000"/>
              </a:solidFill>
            </a:endParaRPr>
          </a:p>
          <a:p>
            <a:pPr indent="-34377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2133">
                <a:solidFill>
                  <a:srgbClr val="000000"/>
                </a:solidFill>
              </a:rPr>
              <a:t>backpropagation</a:t>
            </a:r>
            <a:endParaRPr sz="2133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33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5" name="Google Shape;4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275" y="1181275"/>
            <a:ext cx="4396324" cy="31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277875" y="70575"/>
            <a:ext cx="45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Machine Learning bugs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83" name="Google Shape;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00" y="1098175"/>
            <a:ext cx="8484024" cy="31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Numerical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61" name="Google Shape;461;p64"/>
          <p:cNvSpPr txBox="1"/>
          <p:nvPr>
            <p:ph idx="1" type="body"/>
          </p:nvPr>
        </p:nvSpPr>
        <p:spPr>
          <a:xfrm>
            <a:off x="403150" y="903600"/>
            <a:ext cx="8429100" cy="1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00"/>
              <a:t>use </a:t>
            </a: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torch.isnan(x).any()</a:t>
            </a:r>
            <a:r>
              <a:rPr lang="en" sz="7200"/>
              <a:t> to manually check tensors</a:t>
            </a:r>
            <a:endParaRPr b="1" sz="72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use </a:t>
            </a: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torch.autograd.detect_anomaly()</a:t>
            </a:r>
            <a:endParaRPr sz="7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33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13" y="1680001"/>
            <a:ext cx="7439376" cy="13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13" y="3112622"/>
            <a:ext cx="7439374" cy="1934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Numerical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69" name="Google Shape;469;p65"/>
          <p:cNvSpPr txBox="1"/>
          <p:nvPr>
            <p:ph idx="1" type="body"/>
          </p:nvPr>
        </p:nvSpPr>
        <p:spPr>
          <a:xfrm>
            <a:off x="403150" y="903600"/>
            <a:ext cx="77346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616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7405">
                <a:solidFill>
                  <a:srgbClr val="202122"/>
                </a:solidFill>
                <a:highlight>
                  <a:srgbClr val="FFFFFF"/>
                </a:highlight>
              </a:rPr>
              <a:t>±</a:t>
            </a:r>
            <a:r>
              <a:rPr b="1" lang="en" sz="7405">
                <a:solidFill>
                  <a:srgbClr val="000000"/>
                </a:solidFill>
              </a:rPr>
              <a:t>Inf</a:t>
            </a:r>
            <a:r>
              <a:rPr lang="en" sz="7405">
                <a:solidFill>
                  <a:srgbClr val="000000"/>
                </a:solidFill>
              </a:rPr>
              <a:t> (infinity) value shows up in loss or in some intermediate output</a:t>
            </a:r>
            <a:endParaRPr sz="7405">
              <a:solidFill>
                <a:srgbClr val="000000"/>
              </a:solidFill>
            </a:endParaRPr>
          </a:p>
          <a:p>
            <a:pPr indent="-34616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405">
                <a:solidFill>
                  <a:srgbClr val="000000"/>
                </a:solidFill>
              </a:rPr>
              <a:t>possible causes:</a:t>
            </a:r>
            <a:endParaRPr sz="7405">
              <a:solidFill>
                <a:srgbClr val="000000"/>
              </a:solidFill>
            </a:endParaRPr>
          </a:p>
          <a:p>
            <a:pPr indent="-346169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405">
                <a:solidFill>
                  <a:srgbClr val="000000"/>
                </a:solidFill>
              </a:rPr>
              <a:t>learning rate too high =&gt; loss blows up</a:t>
            </a:r>
            <a:endParaRPr sz="7405">
              <a:solidFill>
                <a:srgbClr val="000000"/>
              </a:solidFill>
            </a:endParaRPr>
          </a:p>
          <a:p>
            <a:pPr indent="-346169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405">
                <a:solidFill>
                  <a:srgbClr val="000000"/>
                </a:solidFill>
              </a:rPr>
              <a:t>gradient explosions</a:t>
            </a:r>
            <a:endParaRPr sz="740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405">
              <a:solidFill>
                <a:srgbClr val="000000"/>
              </a:solidFill>
            </a:endParaRPr>
          </a:p>
          <a:p>
            <a:pPr indent="-34616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405">
                <a:solidFill>
                  <a:srgbClr val="000000"/>
                </a:solidFill>
              </a:rPr>
              <a:t>tips:</a:t>
            </a:r>
            <a:endParaRPr sz="7405">
              <a:solidFill>
                <a:srgbClr val="000000"/>
              </a:solidFill>
            </a:endParaRPr>
          </a:p>
          <a:p>
            <a:pPr indent="-346169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405">
                <a:solidFill>
                  <a:srgbClr val="000000"/>
                </a:solidFill>
              </a:rPr>
              <a:t>decrease learning rate </a:t>
            </a:r>
            <a:endParaRPr sz="7405">
              <a:solidFill>
                <a:srgbClr val="000000"/>
              </a:solidFill>
            </a:endParaRPr>
          </a:p>
          <a:p>
            <a:pPr indent="-346169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405">
                <a:solidFill>
                  <a:srgbClr val="000000"/>
                </a:solidFill>
              </a:rPr>
              <a:t>gradient clipping (rescale gradient if norm &gt; threshold)</a:t>
            </a:r>
            <a:endParaRPr sz="7405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405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439" y="4026825"/>
            <a:ext cx="4294687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277875" y="70575"/>
            <a:ext cx="45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Data issues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75" y="1294500"/>
            <a:ext cx="8839197" cy="2803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9285"/>
              <a:buFont typeface="Arial"/>
              <a:buNone/>
            </a:pPr>
            <a:r>
              <a:rPr b="1" lang="en"/>
              <a:t>Input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82" name="Google Shape;482;p67"/>
          <p:cNvSpPr txBox="1"/>
          <p:nvPr>
            <p:ph idx="1" type="body"/>
          </p:nvPr>
        </p:nvSpPr>
        <p:spPr>
          <a:xfrm>
            <a:off x="107100" y="874450"/>
            <a:ext cx="47808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5281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en" sz="7350">
                <a:solidFill>
                  <a:srgbClr val="202122"/>
                </a:solidFill>
                <a:highlight>
                  <a:srgbClr val="FFFFFF"/>
                </a:highlight>
              </a:rPr>
              <a:t>in language models, for each input word you have to predict the </a:t>
            </a:r>
            <a:r>
              <a:rPr i="1" lang="en" sz="7350">
                <a:solidFill>
                  <a:srgbClr val="202122"/>
                </a:solidFill>
                <a:highlight>
                  <a:srgbClr val="FFFFFF"/>
                </a:highlight>
              </a:rPr>
              <a:t>next</a:t>
            </a:r>
            <a:r>
              <a:rPr lang="en" sz="7350">
                <a:solidFill>
                  <a:srgbClr val="202122"/>
                </a:solidFill>
                <a:highlight>
                  <a:srgbClr val="FFFFFF"/>
                </a:highlight>
              </a:rPr>
              <a:t> word</a:t>
            </a:r>
            <a:endParaRPr sz="73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5281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en" sz="7350">
                <a:solidFill>
                  <a:srgbClr val="202122"/>
                </a:solidFill>
                <a:highlight>
                  <a:srgbClr val="FFFFFF"/>
                </a:highlight>
              </a:rPr>
              <a:t>labels = inputs shifted by one to the left</a:t>
            </a:r>
            <a:endParaRPr sz="73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3" name="Google Shape;4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225" y="2447900"/>
            <a:ext cx="2278350" cy="21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7"/>
          <p:cNvSpPr txBox="1"/>
          <p:nvPr/>
        </p:nvSpPr>
        <p:spPr>
          <a:xfrm>
            <a:off x="58575" y="4669850"/>
            <a:ext cx="47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 = beginning of sentence, E</a:t>
            </a:r>
            <a:r>
              <a:rPr lang="en"/>
              <a:t>OS = end of sentence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Input</a:t>
            </a:r>
            <a:r>
              <a:rPr b="1" lang="en">
                <a:solidFill>
                  <a:srgbClr val="000000"/>
                </a:solidFill>
              </a:rPr>
              <a:t>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90" name="Google Shape;490;p68"/>
          <p:cNvSpPr txBox="1"/>
          <p:nvPr>
            <p:ph idx="1" type="body"/>
          </p:nvPr>
        </p:nvSpPr>
        <p:spPr>
          <a:xfrm>
            <a:off x="107100" y="874450"/>
            <a:ext cx="47322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en" sz="7200">
                <a:solidFill>
                  <a:srgbClr val="202122"/>
                </a:solidFill>
                <a:highlight>
                  <a:srgbClr val="FFFFFF"/>
                </a:highlight>
              </a:rPr>
              <a:t>in language models, for each input   word you have to predict the </a:t>
            </a:r>
            <a:r>
              <a:rPr i="1" lang="en" sz="7200">
                <a:solidFill>
                  <a:srgbClr val="202122"/>
                </a:solidFill>
                <a:highlight>
                  <a:srgbClr val="FFFFFF"/>
                </a:highlight>
              </a:rPr>
              <a:t>next</a:t>
            </a:r>
            <a:r>
              <a:rPr lang="en" sz="7200">
                <a:solidFill>
                  <a:srgbClr val="202122"/>
                </a:solidFill>
                <a:highlight>
                  <a:srgbClr val="FFFFFF"/>
                </a:highlight>
              </a:rPr>
              <a:t> word</a:t>
            </a:r>
            <a:endParaRPr sz="7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en" sz="7200">
                <a:solidFill>
                  <a:srgbClr val="202122"/>
                </a:solidFill>
                <a:highlight>
                  <a:srgbClr val="FFFFFF"/>
                </a:highlight>
              </a:rPr>
              <a:t>labels = inputs shifted by one to the left</a:t>
            </a:r>
            <a:endParaRPr sz="7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1" name="Google Shape;4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225" y="2447900"/>
            <a:ext cx="2278350" cy="2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277" y="2507464"/>
            <a:ext cx="2278350" cy="216238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8"/>
          <p:cNvSpPr txBox="1"/>
          <p:nvPr/>
        </p:nvSpPr>
        <p:spPr>
          <a:xfrm>
            <a:off x="58575" y="4669850"/>
            <a:ext cx="47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 = beginning of sentence, EOS = end of sentence</a:t>
            </a:r>
            <a:endParaRPr/>
          </a:p>
        </p:txBody>
      </p:sp>
      <p:sp>
        <p:nvSpPr>
          <p:cNvPr id="494" name="Google Shape;494;p68"/>
          <p:cNvSpPr txBox="1"/>
          <p:nvPr>
            <p:ph idx="1" type="body"/>
          </p:nvPr>
        </p:nvSpPr>
        <p:spPr>
          <a:xfrm>
            <a:off x="4669900" y="834950"/>
            <a:ext cx="4517100" cy="16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</a:rPr>
              <a:t>if labels are not shifted properly, model solves different task by mistake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</a:rPr>
              <a:t>in this example, model predicts its own input (easy task)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Input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00" name="Google Shape;500;p69"/>
          <p:cNvSpPr txBox="1"/>
          <p:nvPr>
            <p:ph idx="1" type="body"/>
          </p:nvPr>
        </p:nvSpPr>
        <p:spPr>
          <a:xfrm>
            <a:off x="107100" y="874450"/>
            <a:ext cx="7883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-34486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en" sz="5633">
                <a:solidFill>
                  <a:srgbClr val="202122"/>
                </a:solidFill>
                <a:highlight>
                  <a:srgbClr val="FFFFFF"/>
                </a:highlight>
              </a:rPr>
              <a:t>examples and labels are read from individual files</a:t>
            </a:r>
            <a:endParaRPr sz="5633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486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en" sz="5633">
                <a:solidFill>
                  <a:srgbClr val="202122"/>
                </a:solidFill>
                <a:highlight>
                  <a:srgbClr val="FFFFFF"/>
                </a:highlight>
              </a:rPr>
              <a:t>what is the issue?</a:t>
            </a:r>
            <a:endParaRPr sz="5633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1" name="Google Shape;5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25" y="2363750"/>
            <a:ext cx="7128627" cy="2339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502" name="Google Shape;502;p69"/>
          <p:cNvSpPr txBox="1"/>
          <p:nvPr/>
        </p:nvSpPr>
        <p:spPr>
          <a:xfrm>
            <a:off x="2084150" y="4703550"/>
            <a:ext cx="457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https://fullstackdeeplearning.com/spring2021/lecture-7/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Input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08" name="Google Shape;508;p70"/>
          <p:cNvSpPr txBox="1"/>
          <p:nvPr>
            <p:ph idx="1" type="body"/>
          </p:nvPr>
        </p:nvSpPr>
        <p:spPr>
          <a:xfrm>
            <a:off x="107100" y="874450"/>
            <a:ext cx="78837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4182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en" sz="7280">
                <a:solidFill>
                  <a:srgbClr val="202122"/>
                </a:solidFill>
                <a:highlight>
                  <a:srgbClr val="FFFFFF"/>
                </a:highlight>
              </a:rPr>
              <a:t>examples and labels are read from individual files</a:t>
            </a:r>
            <a:endParaRPr sz="728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4182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en" sz="7280">
                <a:solidFill>
                  <a:srgbClr val="202122"/>
                </a:solidFill>
                <a:highlight>
                  <a:srgbClr val="FFFFFF"/>
                </a:highlight>
              </a:rPr>
              <a:t>what is the issue?</a:t>
            </a:r>
            <a:endParaRPr sz="728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4182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○"/>
            </a:pPr>
            <a:r>
              <a:rPr lang="en" sz="7280">
                <a:solidFill>
                  <a:srgbClr val="202122"/>
                </a:solidFill>
                <a:highlight>
                  <a:srgbClr val="FFFFFF"/>
                </a:highlight>
              </a:rPr>
              <a:t>files are read in random order, features[i] and labels[i] are not related</a:t>
            </a:r>
            <a:endParaRPr sz="728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9" name="Google Shape;5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25" y="2363750"/>
            <a:ext cx="7128627" cy="2339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510" name="Google Shape;510;p70"/>
          <p:cNvSpPr txBox="1"/>
          <p:nvPr/>
        </p:nvSpPr>
        <p:spPr>
          <a:xfrm>
            <a:off x="2220625" y="4703550"/>
            <a:ext cx="457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https://fullstackdeeplearning.com/spring2021/lecture-7/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Input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16" name="Google Shape;516;p71"/>
          <p:cNvSpPr txBox="1"/>
          <p:nvPr>
            <p:ph idx="1" type="body"/>
          </p:nvPr>
        </p:nvSpPr>
        <p:spPr>
          <a:xfrm>
            <a:off x="372225" y="874450"/>
            <a:ext cx="76185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3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" sz="3030">
                <a:solidFill>
                  <a:srgbClr val="202122"/>
                </a:solidFill>
                <a:highlight>
                  <a:srgbClr val="FFFFFF"/>
                </a:highlight>
              </a:rPr>
              <a:t>what is the issue?</a:t>
            </a:r>
            <a:endParaRPr sz="303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7" name="Google Shape;5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00" y="3004300"/>
            <a:ext cx="37052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Input issues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23" name="Google Shape;523;p72"/>
          <p:cNvSpPr txBox="1"/>
          <p:nvPr>
            <p:ph idx="1" type="body"/>
          </p:nvPr>
        </p:nvSpPr>
        <p:spPr>
          <a:xfrm>
            <a:off x="0" y="874450"/>
            <a:ext cx="79908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538">
                <a:solidFill>
                  <a:srgbClr val="202122"/>
                </a:solidFill>
                <a:highlight>
                  <a:srgbClr val="FFFFFF"/>
                </a:highlight>
              </a:rPr>
              <a:t>what is the issue?</a:t>
            </a:r>
            <a:endParaRPr sz="5538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899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○"/>
            </a:pPr>
            <a:r>
              <a:rPr lang="en" sz="5538">
                <a:solidFill>
                  <a:srgbClr val="202122"/>
                </a:solidFill>
                <a:highlight>
                  <a:srgbClr val="FFFFFF"/>
                </a:highlight>
              </a:rPr>
              <a:t>training examples are not shuffled</a:t>
            </a:r>
            <a:endParaRPr sz="5538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4" name="Google Shape;5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00" y="3004300"/>
            <a:ext cx="37052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925" y="3004300"/>
            <a:ext cx="377190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4850" y="4499950"/>
            <a:ext cx="452550" cy="4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3726" y="4499950"/>
            <a:ext cx="388500" cy="3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Dataset</a:t>
            </a:r>
            <a:r>
              <a:rPr b="1" lang="en">
                <a:solidFill>
                  <a:srgbClr val="000000"/>
                </a:solidFill>
              </a:rPr>
              <a:t> issues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33" name="Google Shape;533;p73"/>
          <p:cNvSpPr txBox="1"/>
          <p:nvPr>
            <p:ph idx="1" type="body"/>
          </p:nvPr>
        </p:nvSpPr>
        <p:spPr>
          <a:xfrm>
            <a:off x="403150" y="903600"/>
            <a:ext cx="77346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</a:rPr>
              <a:t>dataset augmentation commonly improves performance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</a:rPr>
              <a:t>however, some augmentations are not meaningful and actually hurt model’s performance: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400"/>
              <a:buChar char="○"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</a:rPr>
              <a:t>flipping/rotating logos may not improve logo recognition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400"/>
              <a:buChar char="○"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</a:rPr>
              <a:t>flipping time series changes trends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4" name="Google Shape;5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724" y="2160449"/>
            <a:ext cx="1116750" cy="11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375" y="2178412"/>
            <a:ext cx="1080825" cy="1080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73"/>
          <p:cNvCxnSpPr>
            <a:stCxn id="535" idx="3"/>
            <a:endCxn id="534" idx="1"/>
          </p:cNvCxnSpPr>
          <p:nvPr/>
        </p:nvCxnSpPr>
        <p:spPr>
          <a:xfrm>
            <a:off x="4374200" y="2718839"/>
            <a:ext cx="489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7" name="Google Shape;53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809" y="3623000"/>
            <a:ext cx="3374775" cy="12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989388" y="3623000"/>
            <a:ext cx="3374789" cy="120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73"/>
          <p:cNvCxnSpPr/>
          <p:nvPr/>
        </p:nvCxnSpPr>
        <p:spPr>
          <a:xfrm>
            <a:off x="4375999" y="4353575"/>
            <a:ext cx="486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Machine Learning bugs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1421225" y="1061600"/>
            <a:ext cx="16689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   </a:t>
            </a:r>
            <a:r>
              <a:rPr lang="en" sz="10000">
                <a:solidFill>
                  <a:srgbClr val="434343"/>
                </a:solidFill>
              </a:rPr>
              <a:t>syntactic</a:t>
            </a:r>
            <a:endParaRPr sz="10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5" y="1845275"/>
            <a:ext cx="5113348" cy="26930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6153825" y="1105313"/>
            <a:ext cx="19512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434343"/>
                </a:solidFill>
              </a:rPr>
              <a:t>   functional</a:t>
            </a:r>
            <a:endParaRPr sz="10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" name="Google Shape;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450" y="1932701"/>
            <a:ext cx="3757950" cy="25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241425" y="445025"/>
            <a:ext cx="85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Functional</a:t>
            </a:r>
            <a:r>
              <a:rPr b="1" lang="en">
                <a:solidFill>
                  <a:srgbClr val="000000"/>
                </a:solidFill>
              </a:rPr>
              <a:t> Issues - recap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28150"/>
            <a:ext cx="3888125" cy="1882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6" name="Google Shape;5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250" y="3048363"/>
            <a:ext cx="1925422" cy="1842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7" name="Google Shape;54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1175" y="3028150"/>
            <a:ext cx="1941125" cy="1842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8" name="Google Shape;54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5775" y="4910925"/>
            <a:ext cx="179000" cy="1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5880" y="4910928"/>
            <a:ext cx="179000" cy="1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4"/>
          <p:cNvSpPr txBox="1"/>
          <p:nvPr/>
        </p:nvSpPr>
        <p:spPr>
          <a:xfrm>
            <a:off x="210425" y="1073763"/>
            <a:ext cx="398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numerical errors (</a:t>
            </a:r>
            <a:r>
              <a:rPr i="1" lang="en" sz="1100"/>
              <a:t>bad normalization, softmax over the wrong         dimension, train/eval model mismatch</a:t>
            </a:r>
            <a:r>
              <a:rPr lang="en" sz="1100"/>
              <a:t> etc.)</a:t>
            </a:r>
            <a:endParaRPr sz="1100"/>
          </a:p>
        </p:txBody>
      </p:sp>
      <p:sp>
        <p:nvSpPr>
          <p:cNvPr id="551" name="Google Shape;551;p74"/>
          <p:cNvSpPr txBox="1"/>
          <p:nvPr/>
        </p:nvSpPr>
        <p:spPr>
          <a:xfrm>
            <a:off x="4600000" y="1119925"/>
            <a:ext cx="404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r>
              <a:rPr lang="en" sz="1100"/>
              <a:t> issues (</a:t>
            </a:r>
            <a:r>
              <a:rPr i="1" lang="en" sz="1100"/>
              <a:t>data not shuffled, out of order labels, input is not fed correctly to model</a:t>
            </a:r>
            <a:r>
              <a:rPr lang="en" sz="1100"/>
              <a:t> etc.)</a:t>
            </a:r>
            <a:endParaRPr sz="1100"/>
          </a:p>
        </p:txBody>
      </p:sp>
      <p:pic>
        <p:nvPicPr>
          <p:cNvPr id="552" name="Google Shape;552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83475" y="1653010"/>
            <a:ext cx="1816350" cy="121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3" name="Google Shape;553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1653000"/>
            <a:ext cx="1881200" cy="121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4" name="Google Shape;554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53250" y="1653000"/>
            <a:ext cx="2389850" cy="86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5" name="Google Shape;555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8950" y="1921238"/>
            <a:ext cx="5811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97700" y="1921238"/>
            <a:ext cx="5811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4"/>
          <p:cNvSpPr txBox="1"/>
          <p:nvPr/>
        </p:nvSpPr>
        <p:spPr>
          <a:xfrm>
            <a:off x="7462925" y="1551938"/>
            <a:ext cx="50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cat</a:t>
            </a:r>
            <a:endParaRPr sz="1200"/>
          </a:p>
        </p:txBody>
      </p:sp>
      <p:sp>
        <p:nvSpPr>
          <p:cNvPr id="558" name="Google Shape;558;p74"/>
          <p:cNvSpPr txBox="1"/>
          <p:nvPr/>
        </p:nvSpPr>
        <p:spPr>
          <a:xfrm>
            <a:off x="8170075" y="1551938"/>
            <a:ext cx="50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dog</a:t>
            </a:r>
            <a:endParaRPr sz="1200"/>
          </a:p>
        </p:txBody>
      </p:sp>
      <p:sp>
        <p:nvSpPr>
          <p:cNvPr id="559" name="Google Shape;559;p74"/>
          <p:cNvSpPr/>
          <p:nvPr/>
        </p:nvSpPr>
        <p:spPr>
          <a:xfrm>
            <a:off x="7215300" y="1648050"/>
            <a:ext cx="1617000" cy="87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Debugging plan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65" name="Google Shape;565;p7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run code and fix syntactic bugs (</a:t>
            </a:r>
            <a:r>
              <a:rPr i="1" lang="en">
                <a:solidFill>
                  <a:srgbClr val="000000"/>
                </a:solidFill>
              </a:rPr>
              <a:t>shape/device/type mismatches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</a:rPr>
              <a:t>OOM issues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Debugging plan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71" name="Google Shape;571;p7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run code and fix syntactic bugs (</a:t>
            </a:r>
            <a:r>
              <a:rPr i="1" lang="en">
                <a:solidFill>
                  <a:srgbClr val="000000"/>
                </a:solidFill>
              </a:rPr>
              <a:t>shape/device/type mismatches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</a:rPr>
              <a:t>OOM issues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overfit model on a few (1-2) examples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training loss ~0, start training on full dataset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not, check for invisible bugs: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manually check input:</a:t>
            </a:r>
            <a:endParaRPr>
              <a:solidFill>
                <a:srgbClr val="000000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lots of zeros or NaN (</a:t>
            </a:r>
            <a:r>
              <a:rPr i="1" lang="en">
                <a:solidFill>
                  <a:srgbClr val="000000"/>
                </a:solidFill>
              </a:rPr>
              <a:t>preprocessing error, corrupted data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duplicated rows (</a:t>
            </a:r>
            <a:r>
              <a:rPr i="1" lang="en">
                <a:solidFill>
                  <a:srgbClr val="000000"/>
                </a:solidFill>
              </a:rPr>
              <a:t>dataset contains duplicates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</a:rPr>
              <a:t>augmentation bug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all batch examples have the same label (</a:t>
            </a:r>
            <a:r>
              <a:rPr i="1" lang="en">
                <a:solidFill>
                  <a:srgbClr val="000000"/>
                </a:solidFill>
              </a:rPr>
              <a:t>no shuffling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check the arguments: </a:t>
            </a:r>
            <a:endParaRPr>
              <a:solidFill>
                <a:srgbClr val="000000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softmax taken over the correct </a:t>
            </a:r>
            <a:r>
              <a:rPr b="1" lang="en">
                <a:solidFill>
                  <a:srgbClr val="000000"/>
                </a:solidFill>
              </a:rPr>
              <a:t>dimensions</a:t>
            </a:r>
            <a:endParaRPr b="1">
              <a:solidFill>
                <a:srgbClr val="000000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loss function receives the correct output (</a:t>
            </a:r>
            <a:r>
              <a:rPr i="1" lang="en">
                <a:solidFill>
                  <a:srgbClr val="000000"/>
                </a:solidFill>
              </a:rPr>
              <a:t>unnormalized or normalized scores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Debugging plan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77" name="Google Shape;577;p7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run code and fix syntactic bugs (</a:t>
            </a:r>
            <a:r>
              <a:rPr i="1" lang="en">
                <a:solidFill>
                  <a:srgbClr val="000000"/>
                </a:solidFill>
              </a:rPr>
              <a:t>shape/device/type mismatches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</a:rPr>
              <a:t>OOM issues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overfit model on a few (1-2) examples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training loss ~0, start training on full dataset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not, check for invisible bugs: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manually check input:</a:t>
            </a:r>
            <a:endParaRPr>
              <a:solidFill>
                <a:srgbClr val="000000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lots of zeros or NaN (</a:t>
            </a:r>
            <a:r>
              <a:rPr i="1" lang="en">
                <a:solidFill>
                  <a:srgbClr val="000000"/>
                </a:solidFill>
              </a:rPr>
              <a:t>preprocessing error, corrupted data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duplicated rows (</a:t>
            </a:r>
            <a:r>
              <a:rPr i="1" lang="en">
                <a:solidFill>
                  <a:srgbClr val="000000"/>
                </a:solidFill>
              </a:rPr>
              <a:t>dataset contains duplicates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</a:rPr>
              <a:t>augmentation bug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all batch examples have the same label (</a:t>
            </a:r>
            <a:r>
              <a:rPr i="1" lang="en">
                <a:solidFill>
                  <a:srgbClr val="000000"/>
                </a:solidFill>
              </a:rPr>
              <a:t>no shuffling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check the arguments: </a:t>
            </a:r>
            <a:endParaRPr>
              <a:solidFill>
                <a:srgbClr val="000000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softmax taken over the correct </a:t>
            </a:r>
            <a:r>
              <a:rPr b="1" lang="en">
                <a:solidFill>
                  <a:srgbClr val="000000"/>
                </a:solidFill>
              </a:rPr>
              <a:t>dimensions</a:t>
            </a:r>
            <a:endParaRPr b="1">
              <a:solidFill>
                <a:srgbClr val="000000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loss function receives the correct output (</a:t>
            </a:r>
            <a:r>
              <a:rPr i="1" lang="en">
                <a:solidFill>
                  <a:srgbClr val="000000"/>
                </a:solidFill>
              </a:rPr>
              <a:t>unnormalized or normalized scores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start training on the full dataset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inspect loss/metric learning curves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we may still have invisible bugs at this point! (</a:t>
            </a:r>
            <a:r>
              <a:rPr i="1" lang="en">
                <a:solidFill>
                  <a:srgbClr val="000000"/>
                </a:solidFill>
              </a:rPr>
              <a:t>train data leaks into validation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</a:rPr>
              <a:t>bug when measuring validation error</a:t>
            </a:r>
            <a:r>
              <a:rPr lang="en">
                <a:solidFill>
                  <a:srgbClr val="000000"/>
                </a:solidFill>
              </a:rPr>
              <a:t> etc.)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Inspecting learning curves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83" name="Google Shape;583;p78"/>
          <p:cNvSpPr txBox="1"/>
          <p:nvPr>
            <p:ph idx="1" type="body"/>
          </p:nvPr>
        </p:nvSpPr>
        <p:spPr>
          <a:xfrm>
            <a:off x="311700" y="1017725"/>
            <a:ext cx="8520600" cy="18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plot: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training loss and validation loss curves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training metric and </a:t>
            </a:r>
            <a:r>
              <a:rPr lang="en">
                <a:solidFill>
                  <a:srgbClr val="000000"/>
                </a:solidFill>
              </a:rPr>
              <a:t>validation metric curves (where metric = accuracy, F1, BLEU etc.)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Based on the shape and values of these learning curves: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we inspect whether the model is training correctly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we choose the best model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4" name="Google Shape;5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513" y="2923357"/>
            <a:ext cx="5899876" cy="216559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8"/>
          <p:cNvSpPr txBox="1"/>
          <p:nvPr/>
        </p:nvSpPr>
        <p:spPr>
          <a:xfrm>
            <a:off x="4621625" y="4789500"/>
            <a:ext cx="61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Learning curves scenarios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91" name="Google Shape;591;p79"/>
          <p:cNvSpPr txBox="1"/>
          <p:nvPr>
            <p:ph idx="1" type="body"/>
          </p:nvPr>
        </p:nvSpPr>
        <p:spPr>
          <a:xfrm>
            <a:off x="311700" y="117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increases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stops decreasing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decreases slowly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decreases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Training loss increases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97" name="Google Shape;597;p80"/>
          <p:cNvSpPr txBox="1"/>
          <p:nvPr>
            <p:ph idx="1" type="body"/>
          </p:nvPr>
        </p:nvSpPr>
        <p:spPr>
          <a:xfrm>
            <a:off x="311700" y="1177275"/>
            <a:ext cx="441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what does it usually indicate?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8" name="Google Shape;5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725" y="880700"/>
            <a:ext cx="3469675" cy="34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0"/>
          <p:cNvSpPr txBox="1"/>
          <p:nvPr/>
        </p:nvSpPr>
        <p:spPr>
          <a:xfrm>
            <a:off x="4675500" y="4441950"/>
            <a:ext cx="368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https://stats.stackexchange.com/questions/364360/how-can-change-in-cost-function-be-positive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Training loss increases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05" name="Google Shape;605;p81"/>
          <p:cNvSpPr txBox="1"/>
          <p:nvPr>
            <p:ph idx="1" type="body"/>
          </p:nvPr>
        </p:nvSpPr>
        <p:spPr>
          <a:xfrm>
            <a:off x="311700" y="1177275"/>
            <a:ext cx="441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what does it usually indicate?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A: the learning rate may be </a:t>
            </a:r>
            <a:r>
              <a:rPr i="1" lang="en">
                <a:solidFill>
                  <a:srgbClr val="000000"/>
                </a:solidFill>
              </a:rPr>
              <a:t>too high</a:t>
            </a:r>
            <a:r>
              <a:rPr lang="en">
                <a:solidFill>
                  <a:srgbClr val="000000"/>
                </a:solidFill>
              </a:rPr>
              <a:t>, moving the parameters away from the local minimum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6" name="Google Shape;60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725" y="880700"/>
            <a:ext cx="3469675" cy="34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1"/>
          <p:cNvSpPr txBox="1"/>
          <p:nvPr/>
        </p:nvSpPr>
        <p:spPr>
          <a:xfrm>
            <a:off x="4233275" y="4482500"/>
            <a:ext cx="48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https://stats.stackexchange.com/questions/364360/how-can-change-in-cost-function-be-positive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Training loss increases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13" name="Google Shape;613;p82"/>
          <p:cNvSpPr txBox="1"/>
          <p:nvPr>
            <p:ph idx="1" type="body"/>
          </p:nvPr>
        </p:nvSpPr>
        <p:spPr>
          <a:xfrm>
            <a:off x="311700" y="1177275"/>
            <a:ext cx="441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what does it usually indicate?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A: the learning rate may be </a:t>
            </a:r>
            <a:r>
              <a:rPr i="1" lang="en">
                <a:solidFill>
                  <a:srgbClr val="000000"/>
                </a:solidFill>
              </a:rPr>
              <a:t>too high</a:t>
            </a:r>
            <a:r>
              <a:rPr lang="en">
                <a:solidFill>
                  <a:srgbClr val="000000"/>
                </a:solidFill>
              </a:rPr>
              <a:t>, moving the parameters away from the local minimum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solution</a:t>
            </a:r>
            <a:r>
              <a:rPr lang="en">
                <a:solidFill>
                  <a:srgbClr val="000000"/>
                </a:solidFill>
              </a:rPr>
              <a:t>: decrease learning rate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4" name="Google Shape;61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725" y="880700"/>
            <a:ext cx="3469675" cy="34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2"/>
          <p:cNvSpPr txBox="1"/>
          <p:nvPr/>
        </p:nvSpPr>
        <p:spPr>
          <a:xfrm>
            <a:off x="4233275" y="4482500"/>
            <a:ext cx="48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https://stats.stackexchange.com/questions/364360/how-can-change-in-cost-function-be-positive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Training loss stops decreasing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21" name="Google Shape;621;p83"/>
          <p:cNvSpPr txBox="1"/>
          <p:nvPr>
            <p:ph idx="1" type="body"/>
          </p:nvPr>
        </p:nvSpPr>
        <p:spPr>
          <a:xfrm>
            <a:off x="311700" y="1177275"/>
            <a:ext cx="41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what could it mean?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2" name="Google Shape;62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1170125"/>
            <a:ext cx="4567501" cy="272088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3"/>
          <p:cNvSpPr txBox="1"/>
          <p:nvPr/>
        </p:nvSpPr>
        <p:spPr>
          <a:xfrm>
            <a:off x="5007375" y="3835525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https://jumabek.wordpress.com/2017/03/21/781/</a:t>
            </a:r>
            <a:r>
              <a:rPr lang="en" sz="1100"/>
              <a:t> </a:t>
            </a:r>
            <a:endParaRPr sz="1100"/>
          </a:p>
        </p:txBody>
      </p:sp>
      <p:sp>
        <p:nvSpPr>
          <p:cNvPr id="624" name="Google Shape;624;p83"/>
          <p:cNvSpPr txBox="1"/>
          <p:nvPr/>
        </p:nvSpPr>
        <p:spPr>
          <a:xfrm>
            <a:off x="4807450" y="1215575"/>
            <a:ext cx="11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training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Google Shape;625;p83"/>
          <p:cNvSpPr txBox="1"/>
          <p:nvPr/>
        </p:nvSpPr>
        <p:spPr>
          <a:xfrm>
            <a:off x="8301125" y="3537000"/>
            <a:ext cx="97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iterations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123850" y="834950"/>
            <a:ext cx="4839000" cy="4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one of the most common errors is when the tensor shape is incompatible with the current operation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can be easy to figure out when the    </a:t>
            </a:r>
            <a:r>
              <a:rPr i="1" lang="en">
                <a:solidFill>
                  <a:srgbClr val="000000"/>
                </a:solidFill>
              </a:rPr>
              <a:t>input data</a:t>
            </a:r>
            <a:r>
              <a:rPr lang="en">
                <a:solidFill>
                  <a:srgbClr val="000000"/>
                </a:solidFill>
              </a:rPr>
              <a:t> has the wrong shape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73" y="1204150"/>
            <a:ext cx="3125900" cy="24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50" y="3733300"/>
            <a:ext cx="3545074" cy="801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738" y="4534338"/>
            <a:ext cx="6696075" cy="46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2" name="Google Shape;102;p21"/>
          <p:cNvCxnSpPr/>
          <p:nvPr/>
        </p:nvCxnSpPr>
        <p:spPr>
          <a:xfrm flipH="1">
            <a:off x="6186175" y="2676000"/>
            <a:ext cx="132000" cy="185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Training loss stops decreasing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31" name="Google Shape;631;p84"/>
          <p:cNvSpPr txBox="1"/>
          <p:nvPr>
            <p:ph idx="1" type="body"/>
          </p:nvPr>
        </p:nvSpPr>
        <p:spPr>
          <a:xfrm>
            <a:off x="311700" y="1177275"/>
            <a:ext cx="41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what could it mean?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A: it may still indicate a learning rate that is too high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2" name="Google Shape;6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1170125"/>
            <a:ext cx="4567501" cy="272088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5007375" y="3835525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https://jumabek.wordpress.com/2017/03/21/781/</a:t>
            </a:r>
            <a:r>
              <a:rPr lang="en" sz="1100"/>
              <a:t> </a:t>
            </a:r>
            <a:endParaRPr sz="1100"/>
          </a:p>
        </p:txBody>
      </p:sp>
      <p:sp>
        <p:nvSpPr>
          <p:cNvPr id="634" name="Google Shape;634;p84"/>
          <p:cNvSpPr txBox="1"/>
          <p:nvPr/>
        </p:nvSpPr>
        <p:spPr>
          <a:xfrm>
            <a:off x="4807450" y="1215575"/>
            <a:ext cx="11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training loss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" name="Google Shape;635;p84"/>
          <p:cNvSpPr txBox="1"/>
          <p:nvPr/>
        </p:nvSpPr>
        <p:spPr>
          <a:xfrm>
            <a:off x="8301125" y="3537000"/>
            <a:ext cx="97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iterations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Training loss stops decreasing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41" name="Google Shape;641;p85"/>
          <p:cNvSpPr txBox="1"/>
          <p:nvPr>
            <p:ph idx="1" type="body"/>
          </p:nvPr>
        </p:nvSpPr>
        <p:spPr>
          <a:xfrm>
            <a:off x="311700" y="1177275"/>
            <a:ext cx="41124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what could it mean?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A: it may still indicate a learning rate that is </a:t>
            </a:r>
            <a:r>
              <a:rPr i="1" lang="en">
                <a:solidFill>
                  <a:srgbClr val="000000"/>
                </a:solidFill>
              </a:rPr>
              <a:t>too high</a:t>
            </a:r>
            <a:endParaRPr i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solution: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start with a smaller learning rate (½-⅓ of original)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85"/>
          <p:cNvSpPr txBox="1"/>
          <p:nvPr/>
        </p:nvSpPr>
        <p:spPr>
          <a:xfrm>
            <a:off x="5007375" y="3835525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https://jumabek.wordpress.com/2017/03/21/781/</a:t>
            </a:r>
            <a:r>
              <a:rPr lang="en" sz="1100"/>
              <a:t> </a:t>
            </a:r>
            <a:endParaRPr sz="1100"/>
          </a:p>
        </p:txBody>
      </p:sp>
      <p:sp>
        <p:nvSpPr>
          <p:cNvPr id="643" name="Google Shape;643;p85"/>
          <p:cNvSpPr txBox="1"/>
          <p:nvPr/>
        </p:nvSpPr>
        <p:spPr>
          <a:xfrm>
            <a:off x="4807450" y="1215575"/>
            <a:ext cx="11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training loss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Google Shape;644;p85"/>
          <p:cNvSpPr txBox="1"/>
          <p:nvPr/>
        </p:nvSpPr>
        <p:spPr>
          <a:xfrm>
            <a:off x="7972213" y="3526950"/>
            <a:ext cx="97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iterations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5" name="Google Shape;64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500" y="1482918"/>
            <a:ext cx="3596212" cy="217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Training loss stops decreasing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51" name="Google Shape;651;p86"/>
          <p:cNvSpPr txBox="1"/>
          <p:nvPr>
            <p:ph idx="1" type="body"/>
          </p:nvPr>
        </p:nvSpPr>
        <p:spPr>
          <a:xfrm>
            <a:off x="311700" y="1177275"/>
            <a:ext cx="41124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what could it mean?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A: it may still indicate a learning rate that is </a:t>
            </a:r>
            <a:r>
              <a:rPr i="1" lang="en">
                <a:solidFill>
                  <a:srgbClr val="000000"/>
                </a:solidFill>
              </a:rPr>
              <a:t>too high</a:t>
            </a:r>
            <a:endParaRPr i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solutions: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it happens in the early stages of training, start with a smaller learning rate (halve it)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training loss reaches plateau after a few epochs, use learning rate scheduler (ReduceLROnPlateau - reduces lr when metric stops improving)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86"/>
          <p:cNvSpPr txBox="1"/>
          <p:nvPr/>
        </p:nvSpPr>
        <p:spPr>
          <a:xfrm>
            <a:off x="5007375" y="3835525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https://jumabek.wordpress.com/2017/03/21/781/</a:t>
            </a:r>
            <a:r>
              <a:rPr lang="en" sz="1100"/>
              <a:t> </a:t>
            </a:r>
            <a:endParaRPr sz="1100"/>
          </a:p>
        </p:txBody>
      </p:sp>
      <p:sp>
        <p:nvSpPr>
          <p:cNvPr id="653" name="Google Shape;653;p86"/>
          <p:cNvSpPr txBox="1"/>
          <p:nvPr/>
        </p:nvSpPr>
        <p:spPr>
          <a:xfrm>
            <a:off x="4807450" y="1215575"/>
            <a:ext cx="11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training loss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4" name="Google Shape;654;p86"/>
          <p:cNvSpPr txBox="1"/>
          <p:nvPr/>
        </p:nvSpPr>
        <p:spPr>
          <a:xfrm>
            <a:off x="7972213" y="3526950"/>
            <a:ext cx="97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iterations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5" name="Google Shape;65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500" y="1482918"/>
            <a:ext cx="3596212" cy="217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Training loss decreases slowly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61" name="Google Shape;661;p87"/>
          <p:cNvSpPr txBox="1"/>
          <p:nvPr>
            <p:ph idx="1" type="body"/>
          </p:nvPr>
        </p:nvSpPr>
        <p:spPr>
          <a:xfrm>
            <a:off x="311700" y="1177275"/>
            <a:ext cx="41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what could it mean?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87"/>
          <p:cNvSpPr txBox="1"/>
          <p:nvPr/>
        </p:nvSpPr>
        <p:spPr>
          <a:xfrm>
            <a:off x="5007375" y="3835525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https://cs231n.github.io/neural-networks-3/</a:t>
            </a:r>
            <a:r>
              <a:rPr lang="en" sz="1100"/>
              <a:t> </a:t>
            </a:r>
            <a:endParaRPr sz="1100"/>
          </a:p>
        </p:txBody>
      </p:sp>
      <p:sp>
        <p:nvSpPr>
          <p:cNvPr id="663" name="Google Shape;663;p87"/>
          <p:cNvSpPr txBox="1"/>
          <p:nvPr/>
        </p:nvSpPr>
        <p:spPr>
          <a:xfrm>
            <a:off x="4807450" y="1215575"/>
            <a:ext cx="11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training loss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4" name="Google Shape;664;p87"/>
          <p:cNvSpPr txBox="1"/>
          <p:nvPr/>
        </p:nvSpPr>
        <p:spPr>
          <a:xfrm>
            <a:off x="7748938" y="3560025"/>
            <a:ext cx="97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epochs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5" name="Google Shape;66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950" y="1469538"/>
            <a:ext cx="2730251" cy="22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Training loss decreases slowly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71" name="Google Shape;671;p88"/>
          <p:cNvSpPr txBox="1"/>
          <p:nvPr>
            <p:ph idx="1" type="body"/>
          </p:nvPr>
        </p:nvSpPr>
        <p:spPr>
          <a:xfrm>
            <a:off x="311700" y="1177275"/>
            <a:ext cx="41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what could it mean?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A: it could indicate a learning rate that is </a:t>
            </a:r>
            <a:r>
              <a:rPr i="1" lang="en">
                <a:solidFill>
                  <a:srgbClr val="000000"/>
                </a:solidFill>
              </a:rPr>
              <a:t>too low </a:t>
            </a:r>
            <a:r>
              <a:rPr lang="en">
                <a:solidFill>
                  <a:srgbClr val="000000"/>
                </a:solidFill>
              </a:rPr>
              <a:t>(loss decreases linearly)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solution: higher learning rate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88"/>
          <p:cNvSpPr txBox="1"/>
          <p:nvPr/>
        </p:nvSpPr>
        <p:spPr>
          <a:xfrm>
            <a:off x="5007375" y="3835525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https://cs231n.github.io/neural-networks-3/</a:t>
            </a:r>
            <a:r>
              <a:rPr lang="en" sz="1100"/>
              <a:t> </a:t>
            </a:r>
            <a:endParaRPr sz="1100"/>
          </a:p>
        </p:txBody>
      </p:sp>
      <p:sp>
        <p:nvSpPr>
          <p:cNvPr id="673" name="Google Shape;673;p88"/>
          <p:cNvSpPr txBox="1"/>
          <p:nvPr/>
        </p:nvSpPr>
        <p:spPr>
          <a:xfrm>
            <a:off x="4807450" y="1215575"/>
            <a:ext cx="11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training loss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4" name="Google Shape;674;p88"/>
          <p:cNvSpPr txBox="1"/>
          <p:nvPr/>
        </p:nvSpPr>
        <p:spPr>
          <a:xfrm>
            <a:off x="7748938" y="3560025"/>
            <a:ext cx="97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epochs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5" name="Google Shape;67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950" y="1469538"/>
            <a:ext cx="2730251" cy="22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Shape of training loss curves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81" name="Google Shape;681;p89"/>
          <p:cNvSpPr txBox="1"/>
          <p:nvPr>
            <p:ph idx="1" type="body"/>
          </p:nvPr>
        </p:nvSpPr>
        <p:spPr>
          <a:xfrm>
            <a:off x="311700" y="1177275"/>
            <a:ext cx="4112400" cy="3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4368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92">
                <a:solidFill>
                  <a:srgbClr val="000000"/>
                </a:solidFill>
              </a:rPr>
              <a:t>the shape of the loss </a:t>
            </a:r>
            <a:r>
              <a:rPr lang="en" sz="7292">
                <a:solidFill>
                  <a:srgbClr val="000000"/>
                </a:solidFill>
              </a:rPr>
              <a:t>curve </a:t>
            </a:r>
            <a:r>
              <a:rPr lang="en" sz="7292">
                <a:solidFill>
                  <a:srgbClr val="000000"/>
                </a:solidFill>
              </a:rPr>
              <a:t>provides clue about the learning rate:</a:t>
            </a:r>
            <a:endParaRPr sz="7292">
              <a:solidFill>
                <a:srgbClr val="000000"/>
              </a:solidFill>
            </a:endParaRPr>
          </a:p>
          <a:p>
            <a:pPr indent="-344368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292">
                <a:solidFill>
                  <a:srgbClr val="000000"/>
                </a:solidFill>
              </a:rPr>
              <a:t>loss increases early in the training (</a:t>
            </a:r>
            <a:r>
              <a:rPr i="1" lang="en" sz="7292">
                <a:solidFill>
                  <a:srgbClr val="000000"/>
                </a:solidFill>
              </a:rPr>
              <a:t>very </a:t>
            </a:r>
            <a:r>
              <a:rPr i="1" lang="en" sz="7292">
                <a:solidFill>
                  <a:srgbClr val="000000"/>
                </a:solidFill>
              </a:rPr>
              <a:t>high learning rate</a:t>
            </a:r>
            <a:r>
              <a:rPr lang="en" sz="7292">
                <a:solidFill>
                  <a:srgbClr val="000000"/>
                </a:solidFill>
              </a:rPr>
              <a:t>)</a:t>
            </a:r>
            <a:endParaRPr sz="7292">
              <a:solidFill>
                <a:srgbClr val="000000"/>
              </a:solidFill>
            </a:endParaRPr>
          </a:p>
          <a:p>
            <a:pPr indent="-344368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292">
                <a:solidFill>
                  <a:srgbClr val="000000"/>
                </a:solidFill>
              </a:rPr>
              <a:t>loss decreases quickly then reaches a plateau (</a:t>
            </a:r>
            <a:r>
              <a:rPr i="1" lang="en" sz="7292">
                <a:solidFill>
                  <a:srgbClr val="000000"/>
                </a:solidFill>
              </a:rPr>
              <a:t>high learning rate</a:t>
            </a:r>
            <a:r>
              <a:rPr lang="en" sz="7292">
                <a:solidFill>
                  <a:srgbClr val="000000"/>
                </a:solidFill>
              </a:rPr>
              <a:t>)</a:t>
            </a:r>
            <a:endParaRPr sz="7292">
              <a:solidFill>
                <a:srgbClr val="000000"/>
              </a:solidFill>
            </a:endParaRPr>
          </a:p>
          <a:p>
            <a:pPr indent="-344368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292">
                <a:solidFill>
                  <a:srgbClr val="000000"/>
                </a:solidFill>
              </a:rPr>
              <a:t>loss decreases linearly (potentially </a:t>
            </a:r>
            <a:r>
              <a:rPr i="1" lang="en" sz="7292">
                <a:solidFill>
                  <a:srgbClr val="000000"/>
                </a:solidFill>
              </a:rPr>
              <a:t>low learning rate</a:t>
            </a:r>
            <a:r>
              <a:rPr lang="en" sz="7292">
                <a:solidFill>
                  <a:srgbClr val="000000"/>
                </a:solidFill>
              </a:rPr>
              <a:t>)</a:t>
            </a:r>
            <a:endParaRPr sz="7292">
              <a:solidFill>
                <a:srgbClr val="000000"/>
              </a:solidFill>
            </a:endParaRPr>
          </a:p>
          <a:p>
            <a:pPr indent="-344368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92">
                <a:solidFill>
                  <a:srgbClr val="000000"/>
                </a:solidFill>
              </a:rPr>
              <a:t>however, we care about more than the shape</a:t>
            </a:r>
            <a:endParaRPr sz="7292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2" name="Google Shape;682;p89"/>
          <p:cNvSpPr txBox="1"/>
          <p:nvPr/>
        </p:nvSpPr>
        <p:spPr>
          <a:xfrm>
            <a:off x="5116425" y="4154225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https://cs231n.github.io/neural-networks-3/</a:t>
            </a:r>
            <a:r>
              <a:rPr lang="en" sz="1100"/>
              <a:t> </a:t>
            </a:r>
            <a:endParaRPr sz="1100"/>
          </a:p>
        </p:txBody>
      </p:sp>
      <p:pic>
        <p:nvPicPr>
          <p:cNvPr id="683" name="Google Shape;68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950" y="970613"/>
            <a:ext cx="3529674" cy="31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Is this a good training curve?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89" name="Google Shape;689;p90"/>
          <p:cNvSpPr txBox="1"/>
          <p:nvPr>
            <p:ph idx="1" type="body"/>
          </p:nvPr>
        </p:nvSpPr>
        <p:spPr>
          <a:xfrm>
            <a:off x="311700" y="1177275"/>
            <a:ext cx="4989600" cy="3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00">
                <a:solidFill>
                  <a:srgbClr val="000000"/>
                </a:solidFill>
              </a:rPr>
              <a:t>if training loss stabilizes around a value that is still high, the model is </a:t>
            </a:r>
            <a:r>
              <a:rPr i="1" lang="en" sz="7200">
                <a:solidFill>
                  <a:srgbClr val="000000"/>
                </a:solidFill>
              </a:rPr>
              <a:t>underfitting</a:t>
            </a: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00">
                <a:solidFill>
                  <a:srgbClr val="000000"/>
                </a:solidFill>
              </a:rPr>
              <a:t>solutions:</a:t>
            </a:r>
            <a:endParaRPr sz="72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200">
                <a:solidFill>
                  <a:srgbClr val="000000"/>
                </a:solidFill>
              </a:rPr>
              <a:t>the model is too small to learn the training dataset =&gt;</a:t>
            </a:r>
            <a:r>
              <a:rPr lang="en" sz="7200">
                <a:solidFill>
                  <a:srgbClr val="000000"/>
                </a:solidFill>
              </a:rPr>
              <a:t> </a:t>
            </a:r>
            <a:r>
              <a:rPr i="1" lang="en" sz="7200">
                <a:solidFill>
                  <a:srgbClr val="000000"/>
                </a:solidFill>
              </a:rPr>
              <a:t>increase model capacity</a:t>
            </a:r>
            <a:r>
              <a:rPr lang="en" sz="7200">
                <a:solidFill>
                  <a:srgbClr val="000000"/>
                </a:solidFill>
              </a:rPr>
              <a:t> (more layers, more neurons per layer)</a:t>
            </a:r>
            <a:endParaRPr sz="72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200">
                <a:solidFill>
                  <a:srgbClr val="000000"/>
                </a:solidFill>
              </a:rPr>
              <a:t>the model has enough capacity, but:</a:t>
            </a:r>
            <a:endParaRPr sz="72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■"/>
            </a:pPr>
            <a:r>
              <a:rPr lang="en" sz="7200">
                <a:solidFill>
                  <a:srgbClr val="000000"/>
                </a:solidFill>
              </a:rPr>
              <a:t>it is heavily regularized =&gt; </a:t>
            </a:r>
            <a:r>
              <a:rPr i="1" lang="en" sz="7200">
                <a:solidFill>
                  <a:srgbClr val="000000"/>
                </a:solidFill>
              </a:rPr>
              <a:t>reduce regularization</a:t>
            </a:r>
            <a:r>
              <a:rPr lang="en" sz="7200">
                <a:solidFill>
                  <a:schemeClr val="lt1"/>
                </a:solidFill>
              </a:rPr>
              <a:t> (smaller Dropout rate, smaller L2 coefficient)</a:t>
            </a:r>
            <a:endParaRPr sz="7200">
              <a:solidFill>
                <a:schemeClr val="lt1"/>
              </a:solidFill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■"/>
            </a:pPr>
            <a:r>
              <a:rPr lang="en" sz="7200">
                <a:solidFill>
                  <a:schemeClr val="lt1"/>
                </a:solidFill>
              </a:rPr>
              <a:t>it has a lot of frozen parameters =&gt; unfreeze some of them</a:t>
            </a:r>
            <a:endParaRPr sz="7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0" name="Google Shape;69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275" y="1393400"/>
            <a:ext cx="2743459" cy="283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How to pick a good learning rate range?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96" name="Google Shape;696;p91"/>
          <p:cNvSpPr txBox="1"/>
          <p:nvPr>
            <p:ph idx="1" type="body"/>
          </p:nvPr>
        </p:nvSpPr>
        <p:spPr>
          <a:xfrm>
            <a:off x="311700" y="903650"/>
            <a:ext cx="82125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448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300">
                <a:solidFill>
                  <a:srgbClr val="000000"/>
                </a:solidFill>
              </a:rPr>
              <a:t>let model train and decrease learning rate for each new batch</a:t>
            </a:r>
            <a:endParaRPr sz="7300">
              <a:solidFill>
                <a:srgbClr val="000000"/>
              </a:solidFill>
            </a:endParaRPr>
          </a:p>
          <a:p>
            <a:pPr indent="-34448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300">
                <a:solidFill>
                  <a:srgbClr val="000000"/>
                </a:solidFill>
              </a:rPr>
              <a:t>a good learning rate range:</a:t>
            </a:r>
            <a:endParaRPr sz="7300">
              <a:solidFill>
                <a:srgbClr val="000000"/>
              </a:solidFill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300">
                <a:solidFill>
                  <a:srgbClr val="000000"/>
                </a:solidFill>
              </a:rPr>
              <a:t>starts when loss begins to drop steeply</a:t>
            </a:r>
            <a:endParaRPr sz="7300">
              <a:solidFill>
                <a:srgbClr val="000000"/>
              </a:solidFill>
            </a:endParaRPr>
          </a:p>
          <a:p>
            <a:pPr indent="-344487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7300">
                <a:solidFill>
                  <a:srgbClr val="000000"/>
                </a:solidFill>
              </a:rPr>
              <a:t>ends when loss slows down, wiggles or starts increasing</a:t>
            </a:r>
            <a:endParaRPr sz="73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625" y="1957425"/>
            <a:ext cx="5764600" cy="29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91"/>
          <p:cNvSpPr txBox="1"/>
          <p:nvPr/>
        </p:nvSpPr>
        <p:spPr>
          <a:xfrm>
            <a:off x="2772675" y="4830850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https://www.jeremyjordan.me/nn-learning-rate/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Learning curves scenarios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04" name="Google Shape;704;p92"/>
          <p:cNvSpPr txBox="1"/>
          <p:nvPr>
            <p:ph idx="1" type="body"/>
          </p:nvPr>
        </p:nvSpPr>
        <p:spPr>
          <a:xfrm>
            <a:off x="311700" y="1177275"/>
            <a:ext cx="8520600" cy="3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increases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stops decreasing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decreases slowly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decreases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92"/>
          <p:cNvSpPr/>
          <p:nvPr/>
        </p:nvSpPr>
        <p:spPr>
          <a:xfrm>
            <a:off x="239975" y="1265750"/>
            <a:ext cx="4763100" cy="109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92"/>
          <p:cNvSpPr txBox="1"/>
          <p:nvPr/>
        </p:nvSpPr>
        <p:spPr>
          <a:xfrm>
            <a:off x="5490975" y="1067300"/>
            <a:ext cx="311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looked at possible issues with training curves!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7" name="Google Shape;707;p92"/>
          <p:cNvCxnSpPr>
            <a:stCxn id="706" idx="1"/>
            <a:endCxn id="705" idx="3"/>
          </p:cNvCxnSpPr>
          <p:nvPr/>
        </p:nvCxnSpPr>
        <p:spPr>
          <a:xfrm flipH="1">
            <a:off x="5003175" y="1482950"/>
            <a:ext cx="487800" cy="33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Learning curves scenarios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13" name="Google Shape;713;p93"/>
          <p:cNvSpPr txBox="1"/>
          <p:nvPr>
            <p:ph idx="1" type="body"/>
          </p:nvPr>
        </p:nvSpPr>
        <p:spPr>
          <a:xfrm>
            <a:off x="311700" y="1177275"/>
            <a:ext cx="8520600" cy="3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increases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stops decreasing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decreases slowly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training loss decreases, but:</a:t>
            </a:r>
            <a:endParaRPr sz="23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900">
                <a:solidFill>
                  <a:srgbClr val="000000"/>
                </a:solidFill>
              </a:rPr>
              <a:t>validation loss &gt;&gt; training loss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900">
                <a:solidFill>
                  <a:srgbClr val="000000"/>
                </a:solidFill>
              </a:rPr>
              <a:t>validation loss </a:t>
            </a:r>
            <a:r>
              <a:rPr lang="en" sz="2400">
                <a:solidFill>
                  <a:srgbClr val="202124"/>
                </a:solidFill>
                <a:highlight>
                  <a:schemeClr val="dk1"/>
                </a:highlight>
              </a:rPr>
              <a:t>≈</a:t>
            </a:r>
            <a:r>
              <a:rPr lang="en" sz="1900">
                <a:solidFill>
                  <a:srgbClr val="000000"/>
                </a:solidFill>
              </a:rPr>
              <a:t> training loss, then diverges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900">
                <a:solidFill>
                  <a:srgbClr val="000000"/>
                </a:solidFill>
              </a:rPr>
              <a:t>validation loss </a:t>
            </a:r>
            <a:r>
              <a:rPr lang="en" sz="2400">
                <a:solidFill>
                  <a:srgbClr val="202124"/>
                </a:solidFill>
                <a:highlight>
                  <a:schemeClr val="dk1"/>
                </a:highlight>
              </a:rPr>
              <a:t>≈</a:t>
            </a:r>
            <a:r>
              <a:rPr lang="en" sz="1900">
                <a:solidFill>
                  <a:srgbClr val="000000"/>
                </a:solidFill>
              </a:rPr>
              <a:t> training loss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900">
                <a:solidFill>
                  <a:srgbClr val="000000"/>
                </a:solidFill>
              </a:rPr>
              <a:t>validation loss &lt; training loss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900">
                <a:solidFill>
                  <a:srgbClr val="000000"/>
                </a:solidFill>
              </a:rPr>
              <a:t>validation loss &lt;&lt; training loss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900">
                <a:solidFill>
                  <a:srgbClr val="000000"/>
                </a:solidFill>
              </a:rPr>
              <a:t>both validation loss and validation accuracy increase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93"/>
          <p:cNvSpPr/>
          <p:nvPr/>
        </p:nvSpPr>
        <p:spPr>
          <a:xfrm>
            <a:off x="239975" y="1265750"/>
            <a:ext cx="4763100" cy="109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93"/>
          <p:cNvSpPr txBox="1"/>
          <p:nvPr/>
        </p:nvSpPr>
        <p:spPr>
          <a:xfrm>
            <a:off x="5490975" y="1067300"/>
            <a:ext cx="311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looked at possible issues with training curves!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6" name="Google Shape;716;p93"/>
          <p:cNvCxnSpPr>
            <a:stCxn id="715" idx="1"/>
            <a:endCxn id="714" idx="3"/>
          </p:cNvCxnSpPr>
          <p:nvPr/>
        </p:nvCxnSpPr>
        <p:spPr>
          <a:xfrm flipH="1">
            <a:off x="5003175" y="1482950"/>
            <a:ext cx="487800" cy="33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7" name="Google Shape;717;p93"/>
          <p:cNvSpPr txBox="1"/>
          <p:nvPr/>
        </p:nvSpPr>
        <p:spPr>
          <a:xfrm>
            <a:off x="5490975" y="1691875"/>
            <a:ext cx="359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a good training curve says nothing about the generalization capability of the model =&gt; inspect validation curves!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93"/>
          <p:cNvSpPr/>
          <p:nvPr/>
        </p:nvSpPr>
        <p:spPr>
          <a:xfrm>
            <a:off x="724350" y="2679950"/>
            <a:ext cx="6573000" cy="191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9" name="Google Shape;719;p93"/>
          <p:cNvCxnSpPr/>
          <p:nvPr/>
        </p:nvCxnSpPr>
        <p:spPr>
          <a:xfrm flipH="1">
            <a:off x="7012500" y="2423450"/>
            <a:ext cx="438300" cy="25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wrong input shape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45125" y="834950"/>
            <a:ext cx="4527000" cy="4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</a:t>
            </a:r>
            <a:r>
              <a:rPr lang="en">
                <a:solidFill>
                  <a:srgbClr val="000000"/>
                </a:solidFill>
              </a:rPr>
              <a:t>   typical scenarios: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i="1" lang="en" sz="1600">
                <a:solidFill>
                  <a:srgbClr val="000000"/>
                </a:solidFill>
              </a:rPr>
              <a:t>images</a:t>
            </a:r>
            <a:r>
              <a:rPr lang="en">
                <a:solidFill>
                  <a:srgbClr val="000000"/>
                </a:solidFill>
              </a:rPr>
              <a:t>: </a:t>
            </a:r>
            <a:endParaRPr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input Tensor has shape </a:t>
            </a:r>
            <a:r>
              <a:rPr lang="en" sz="1800">
                <a:solidFill>
                  <a:schemeClr val="accent2"/>
                </a:solidFill>
              </a:rPr>
              <a:t>batch x </a:t>
            </a:r>
            <a:r>
              <a:rPr lang="en" sz="1800">
                <a:solidFill>
                  <a:schemeClr val="accent2"/>
                </a:solidFill>
              </a:rPr>
              <a:t>W x H x </a:t>
            </a:r>
            <a:r>
              <a:rPr lang="en" sz="1800">
                <a:solidFill>
                  <a:schemeClr val="accent2"/>
                </a:solidFill>
              </a:rPr>
              <a:t>channels</a:t>
            </a:r>
            <a:r>
              <a:rPr lang="en" sz="1800">
                <a:solidFill>
                  <a:srgbClr val="000000"/>
                </a:solidFill>
              </a:rPr>
              <a:t> instead of</a:t>
            </a:r>
            <a:r>
              <a:rPr i="1" lang="en" sz="1800">
                <a:solidFill>
                  <a:srgbClr val="000000"/>
                </a:solidFill>
              </a:rPr>
              <a:t>                          </a:t>
            </a:r>
            <a:r>
              <a:rPr b="1" lang="en" sz="1800">
                <a:solidFill>
                  <a:srgbClr val="6AA84F"/>
                </a:solidFill>
              </a:rPr>
              <a:t>batch x channels</a:t>
            </a:r>
            <a:r>
              <a:rPr b="1" lang="en" sz="1800">
                <a:solidFill>
                  <a:srgbClr val="6AA84F"/>
                </a:solidFill>
              </a:rPr>
              <a:t> x W x H</a:t>
            </a:r>
            <a:endParaRPr b="1" sz="1800">
              <a:solidFill>
                <a:srgbClr val="6AA84F"/>
              </a:solidFill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Char char="■"/>
            </a:pPr>
            <a:r>
              <a:rPr lang="en" sz="1800">
                <a:solidFill>
                  <a:srgbClr val="202122"/>
                </a:solidFill>
              </a:rPr>
              <a:t>inputs are greyscale and have </a:t>
            </a:r>
            <a:r>
              <a:rPr lang="en" sz="1800">
                <a:solidFill>
                  <a:schemeClr val="accent2"/>
                </a:solidFill>
              </a:rPr>
              <a:t>batch x W x H</a:t>
            </a:r>
            <a:endParaRPr sz="1800">
              <a:solidFill>
                <a:schemeClr val="accent2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1" lang="en" sz="1800">
                <a:solidFill>
                  <a:srgbClr val="000000"/>
                </a:solidFill>
              </a:rPr>
              <a:t>sequential data</a:t>
            </a:r>
            <a:r>
              <a:rPr lang="en" sz="1800">
                <a:solidFill>
                  <a:srgbClr val="000000"/>
                </a:solidFill>
              </a:rPr>
              <a:t>: input Tensor has shape </a:t>
            </a:r>
            <a:r>
              <a:rPr lang="en" sz="1800">
                <a:solidFill>
                  <a:schemeClr val="accent2"/>
                </a:solidFill>
              </a:rPr>
              <a:t>batch x </a:t>
            </a:r>
            <a:r>
              <a:rPr lang="en" sz="1800">
                <a:solidFill>
                  <a:schemeClr val="accent2"/>
                </a:solidFill>
              </a:rPr>
              <a:t>H</a:t>
            </a:r>
            <a:r>
              <a:rPr lang="en" sz="1800">
                <a:solidFill>
                  <a:schemeClr val="accent2"/>
                </a:solidFill>
              </a:rPr>
              <a:t> x timesteps</a:t>
            </a:r>
            <a:r>
              <a:rPr b="1" lang="en" sz="1800">
                <a:solidFill>
                  <a:srgbClr val="000000"/>
                </a:solidFill>
              </a:rPr>
              <a:t> </a:t>
            </a:r>
            <a:r>
              <a:rPr lang="en" sz="1800">
                <a:solidFill>
                  <a:srgbClr val="000000"/>
                </a:solidFill>
              </a:rPr>
              <a:t>instead of </a:t>
            </a:r>
            <a:r>
              <a:rPr b="1" lang="en" sz="1800">
                <a:solidFill>
                  <a:srgbClr val="6AA84F"/>
                </a:solidFill>
              </a:rPr>
              <a:t>batch x timesteps x H</a:t>
            </a:r>
            <a:endParaRPr b="1" sz="1800">
              <a:solidFill>
                <a:srgbClr val="6AA84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900" y="2671650"/>
            <a:ext cx="2554349" cy="2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925" y="3511875"/>
            <a:ext cx="373875" cy="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Validation loss &gt;&gt; training loss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25" name="Google Shape;725;p94"/>
          <p:cNvSpPr txBox="1"/>
          <p:nvPr>
            <p:ph idx="1" type="body"/>
          </p:nvPr>
        </p:nvSpPr>
        <p:spPr>
          <a:xfrm>
            <a:off x="311700" y="1177275"/>
            <a:ext cx="46170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overfitting or underfitting?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94"/>
          <p:cNvSpPr txBox="1"/>
          <p:nvPr/>
        </p:nvSpPr>
        <p:spPr>
          <a:xfrm>
            <a:off x="7155200" y="2704900"/>
            <a:ext cx="58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source</a:t>
            </a:r>
            <a:endParaRPr sz="900"/>
          </a:p>
        </p:txBody>
      </p:sp>
      <p:pic>
        <p:nvPicPr>
          <p:cNvPr id="727" name="Google Shape;72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25" y="744000"/>
            <a:ext cx="2952300" cy="20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2000" y="3028000"/>
            <a:ext cx="2910226" cy="17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94"/>
          <p:cNvSpPr txBox="1"/>
          <p:nvPr/>
        </p:nvSpPr>
        <p:spPr>
          <a:xfrm>
            <a:off x="7195575" y="4781225"/>
            <a:ext cx="66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source</a:t>
            </a:r>
            <a:endParaRPr sz="9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Validation loss &gt;&gt; training loss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35" name="Google Shape;735;p95"/>
          <p:cNvSpPr txBox="1"/>
          <p:nvPr>
            <p:ph idx="1" type="body"/>
          </p:nvPr>
        </p:nvSpPr>
        <p:spPr>
          <a:xfrm>
            <a:off x="311700" y="1177275"/>
            <a:ext cx="46170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overfitting or underfitting?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A: model is overfitting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training loss decreases, while validation loss either gets worse or doesn’t improve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model learns patterns that are not useful outside training set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solutions: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add regularization (Dropout/L2)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reduce model size (fewer layers/neurons per layer)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add more training data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95"/>
          <p:cNvSpPr txBox="1"/>
          <p:nvPr/>
        </p:nvSpPr>
        <p:spPr>
          <a:xfrm>
            <a:off x="7155200" y="2704900"/>
            <a:ext cx="58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source</a:t>
            </a:r>
            <a:endParaRPr sz="900"/>
          </a:p>
        </p:txBody>
      </p:sp>
      <p:pic>
        <p:nvPicPr>
          <p:cNvPr id="737" name="Google Shape;73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25" y="744000"/>
            <a:ext cx="2952300" cy="20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2000" y="3028000"/>
            <a:ext cx="2910226" cy="17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95"/>
          <p:cNvSpPr txBox="1"/>
          <p:nvPr/>
        </p:nvSpPr>
        <p:spPr>
          <a:xfrm>
            <a:off x="7195575" y="4781225"/>
            <a:ext cx="66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source</a:t>
            </a:r>
            <a:endParaRPr sz="9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</a:rPr>
              <a:t>Validation loss tracks train loss then diverges</a:t>
            </a:r>
            <a:endParaRPr b="1" sz="2500">
              <a:solidFill>
                <a:srgbClr val="000000"/>
              </a:solidFill>
            </a:endParaRPr>
          </a:p>
        </p:txBody>
      </p:sp>
      <p:sp>
        <p:nvSpPr>
          <p:cNvPr id="745" name="Google Shape;745;p96"/>
          <p:cNvSpPr txBox="1"/>
          <p:nvPr>
            <p:ph idx="1" type="body"/>
          </p:nvPr>
        </p:nvSpPr>
        <p:spPr>
          <a:xfrm>
            <a:off x="311700" y="1177275"/>
            <a:ext cx="41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overfitting or underfitting?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96"/>
          <p:cNvSpPr txBox="1"/>
          <p:nvPr/>
        </p:nvSpPr>
        <p:spPr>
          <a:xfrm>
            <a:off x="5108125" y="3878450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https://www.youtube.com/watch?v=p3CcfIjycBA</a:t>
            </a:r>
            <a:endParaRPr sz="1100"/>
          </a:p>
        </p:txBody>
      </p:sp>
      <p:pic>
        <p:nvPicPr>
          <p:cNvPr id="747" name="Google Shape;74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000" y="1349411"/>
            <a:ext cx="3830700" cy="26173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8" name="Google Shape;748;p96"/>
          <p:cNvCxnSpPr/>
          <p:nvPr/>
        </p:nvCxnSpPr>
        <p:spPr>
          <a:xfrm flipH="1">
            <a:off x="6086525" y="3101525"/>
            <a:ext cx="8100" cy="37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</a:rPr>
              <a:t>Validation loss tracks train loss then diverges</a:t>
            </a:r>
            <a:endParaRPr b="1" sz="2500">
              <a:solidFill>
                <a:srgbClr val="000000"/>
              </a:solidFill>
            </a:endParaRPr>
          </a:p>
        </p:txBody>
      </p:sp>
      <p:sp>
        <p:nvSpPr>
          <p:cNvPr id="754" name="Google Shape;754;p97"/>
          <p:cNvSpPr txBox="1"/>
          <p:nvPr>
            <p:ph idx="1" type="body"/>
          </p:nvPr>
        </p:nvSpPr>
        <p:spPr>
          <a:xfrm>
            <a:off x="311700" y="1177275"/>
            <a:ext cx="41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overfitting or underfitting?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A: overfitting from epoch 100 onwards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validation loss tracks training loss, but diverges from epoch 100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solutions: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early stop at epoch 100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add regularization (Dropout)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5" name="Google Shape;755;p97"/>
          <p:cNvSpPr txBox="1"/>
          <p:nvPr/>
        </p:nvSpPr>
        <p:spPr>
          <a:xfrm>
            <a:off x="5108125" y="3878450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https://www.youtube.com/watch?v=p3CcfIjycBA</a:t>
            </a:r>
            <a:endParaRPr sz="1100"/>
          </a:p>
        </p:txBody>
      </p:sp>
      <p:pic>
        <p:nvPicPr>
          <p:cNvPr id="756" name="Google Shape;75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000" y="1349411"/>
            <a:ext cx="3830700" cy="26173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7" name="Google Shape;757;p97"/>
          <p:cNvCxnSpPr/>
          <p:nvPr/>
        </p:nvCxnSpPr>
        <p:spPr>
          <a:xfrm flipH="1">
            <a:off x="6086525" y="3101525"/>
            <a:ext cx="8100" cy="37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97"/>
          <p:cNvCxnSpPr/>
          <p:nvPr/>
        </p:nvCxnSpPr>
        <p:spPr>
          <a:xfrm>
            <a:off x="3271075" y="3047750"/>
            <a:ext cx="2807100" cy="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</a:t>
            </a:r>
            <a:r>
              <a:rPr b="1" lang="en">
                <a:solidFill>
                  <a:srgbClr val="000000"/>
                </a:solidFill>
              </a:rPr>
              <a:t>alidation loss </a:t>
            </a: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</a:rPr>
              <a:t>≈</a:t>
            </a:r>
            <a:r>
              <a:rPr b="1" lang="en">
                <a:solidFill>
                  <a:srgbClr val="000000"/>
                </a:solidFill>
              </a:rPr>
              <a:t> training loss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64" name="Google Shape;764;p98"/>
          <p:cNvSpPr txBox="1"/>
          <p:nvPr>
            <p:ph idx="1" type="body"/>
          </p:nvPr>
        </p:nvSpPr>
        <p:spPr>
          <a:xfrm>
            <a:off x="311700" y="1177275"/>
            <a:ext cx="41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overfitting or underfitting?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98"/>
          <p:cNvSpPr txBox="1"/>
          <p:nvPr/>
        </p:nvSpPr>
        <p:spPr>
          <a:xfrm>
            <a:off x="4851900" y="4154225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https://www.mdpi.com/1424-8220/20/9/2710/htm</a:t>
            </a:r>
            <a:r>
              <a:rPr lang="en" sz="1100"/>
              <a:t> </a:t>
            </a:r>
            <a:endParaRPr sz="1100"/>
          </a:p>
        </p:txBody>
      </p:sp>
      <p:pic>
        <p:nvPicPr>
          <p:cNvPr id="766" name="Google Shape;76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24" y="1381875"/>
            <a:ext cx="4176050" cy="277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Validation loss </a:t>
            </a:r>
            <a:r>
              <a:rPr lang="en" sz="2400">
                <a:solidFill>
                  <a:srgbClr val="202124"/>
                </a:solidFill>
                <a:highlight>
                  <a:srgbClr val="FFFFFF"/>
                </a:highlight>
              </a:rPr>
              <a:t>≈</a:t>
            </a:r>
            <a:r>
              <a:rPr b="1" lang="en">
                <a:solidFill>
                  <a:srgbClr val="000000"/>
                </a:solidFill>
              </a:rPr>
              <a:t> training loss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72" name="Google Shape;772;p99"/>
          <p:cNvSpPr txBox="1"/>
          <p:nvPr>
            <p:ph idx="1" type="body"/>
          </p:nvPr>
        </p:nvSpPr>
        <p:spPr>
          <a:xfrm>
            <a:off x="311700" y="1177275"/>
            <a:ext cx="41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00">
                <a:solidFill>
                  <a:srgbClr val="000000"/>
                </a:solidFill>
              </a:rPr>
              <a:t>Q: overfitting or underfitting?</a:t>
            </a:r>
            <a:endParaRPr sz="72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7200">
                <a:solidFill>
                  <a:srgbClr val="000000"/>
                </a:solidFill>
              </a:rPr>
              <a:t>A: good fit</a:t>
            </a:r>
            <a:endParaRPr sz="72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6400">
                <a:solidFill>
                  <a:srgbClr val="000000"/>
                </a:solidFill>
              </a:rPr>
              <a:t>training and validation loss approach 0, with small gap between them</a:t>
            </a:r>
            <a:endParaRPr sz="64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6400">
                <a:solidFill>
                  <a:srgbClr val="000000"/>
                </a:solidFill>
              </a:rPr>
              <a:t>validation loss usually (but now always) slightly higher than training loss</a:t>
            </a:r>
            <a:endParaRPr sz="64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6400">
                <a:solidFill>
                  <a:srgbClr val="000000"/>
                </a:solidFill>
              </a:rPr>
              <a:t>training and validation accuracy also increase simultaneously (they are not always correlated with loss curves) </a:t>
            </a:r>
            <a:endParaRPr sz="6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3" name="Google Shape;773;p99"/>
          <p:cNvSpPr txBox="1"/>
          <p:nvPr/>
        </p:nvSpPr>
        <p:spPr>
          <a:xfrm>
            <a:off x="4851900" y="4154225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https://www.mdpi.com/1424-8220/20/9/2710/htm</a:t>
            </a:r>
            <a:r>
              <a:rPr lang="en" sz="1100"/>
              <a:t> </a:t>
            </a:r>
            <a:endParaRPr sz="1100"/>
          </a:p>
        </p:txBody>
      </p:sp>
      <p:pic>
        <p:nvPicPr>
          <p:cNvPr id="774" name="Google Shape;77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24" y="1381875"/>
            <a:ext cx="4176050" cy="277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Validation loss &lt; training loss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80" name="Google Shape;780;p100"/>
          <p:cNvSpPr txBox="1"/>
          <p:nvPr>
            <p:ph idx="1" type="body"/>
          </p:nvPr>
        </p:nvSpPr>
        <p:spPr>
          <a:xfrm>
            <a:off x="311700" y="1177275"/>
            <a:ext cx="4112400" cy="3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validation loss should normally be slightly higher than training loss, why is it lower here?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1" name="Google Shape;781;p100"/>
          <p:cNvSpPr txBox="1"/>
          <p:nvPr/>
        </p:nvSpPr>
        <p:spPr>
          <a:xfrm>
            <a:off x="5116425" y="4154225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https://www.youtube.com/watch?v=p3CcfIjycBA</a:t>
            </a:r>
            <a:r>
              <a:rPr lang="en" sz="1100"/>
              <a:t> </a:t>
            </a:r>
            <a:endParaRPr sz="1100"/>
          </a:p>
        </p:txBody>
      </p:sp>
      <p:pic>
        <p:nvPicPr>
          <p:cNvPr id="782" name="Google Shape;78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500" y="1170125"/>
            <a:ext cx="4267604" cy="28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Validation loss &lt; training loss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88" name="Google Shape;788;p101"/>
          <p:cNvSpPr txBox="1"/>
          <p:nvPr>
            <p:ph idx="1" type="body"/>
          </p:nvPr>
        </p:nvSpPr>
        <p:spPr>
          <a:xfrm>
            <a:off x="311700" y="1177275"/>
            <a:ext cx="4112400" cy="3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0201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900">
                <a:solidFill>
                  <a:srgbClr val="000000"/>
                </a:solidFill>
              </a:rPr>
              <a:t>Q: validation loss should normally be slightly higher than training loss, why is it lower here? </a:t>
            </a:r>
            <a:endParaRPr sz="1900">
              <a:solidFill>
                <a:srgbClr val="000000"/>
              </a:solidFill>
            </a:endParaRPr>
          </a:p>
          <a:p>
            <a:pPr indent="-340201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900">
                <a:solidFill>
                  <a:srgbClr val="000000"/>
                </a:solidFill>
              </a:rPr>
              <a:t>A: the model is still a good fit if validation loss slightly lower than training loss</a:t>
            </a:r>
            <a:endParaRPr sz="1900">
              <a:solidFill>
                <a:srgbClr val="000000"/>
              </a:solidFill>
            </a:endParaRPr>
          </a:p>
          <a:p>
            <a:pPr indent="-337264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850">
                <a:solidFill>
                  <a:srgbClr val="000000"/>
                </a:solidFill>
              </a:rPr>
              <a:t>this effect may be due to Dropout, which disables some of the neurons during training</a:t>
            </a:r>
            <a:endParaRPr sz="1850">
              <a:solidFill>
                <a:srgbClr val="000000"/>
              </a:solidFill>
            </a:endParaRPr>
          </a:p>
          <a:p>
            <a:pPr indent="-337264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850">
                <a:solidFill>
                  <a:srgbClr val="000000"/>
                </a:solidFill>
              </a:rPr>
              <a:t>this lowers training performance at the expense of increased generalization during validation (when dropout is disabled)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9" name="Google Shape;789;p101"/>
          <p:cNvSpPr txBox="1"/>
          <p:nvPr/>
        </p:nvSpPr>
        <p:spPr>
          <a:xfrm>
            <a:off x="5116425" y="4154225"/>
            <a:ext cx="398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https://www.youtube.com/watch?v=p3CcfIjycBA</a:t>
            </a:r>
            <a:r>
              <a:rPr lang="en" sz="1100"/>
              <a:t> </a:t>
            </a:r>
            <a:endParaRPr sz="1100"/>
          </a:p>
        </p:txBody>
      </p:sp>
      <p:pic>
        <p:nvPicPr>
          <p:cNvPr id="790" name="Google Shape;79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500" y="1170125"/>
            <a:ext cx="4267604" cy="28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Validation loss &lt;&lt; training loss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96" name="Google Shape;796;p102"/>
          <p:cNvSpPr txBox="1"/>
          <p:nvPr>
            <p:ph idx="1" type="body"/>
          </p:nvPr>
        </p:nvSpPr>
        <p:spPr>
          <a:xfrm>
            <a:off x="311700" y="1177275"/>
            <a:ext cx="4484700" cy="3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overfitting or underfitting?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102"/>
          <p:cNvSpPr txBox="1"/>
          <p:nvPr/>
        </p:nvSpPr>
        <p:spPr>
          <a:xfrm>
            <a:off x="5116425" y="4154225"/>
            <a:ext cx="3980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https://machinelearningmastery.com/learning-curves-for-diagnosing-machine-learning-model-performance/</a:t>
            </a:r>
            <a:r>
              <a:rPr lang="en" sz="1100"/>
              <a:t> </a:t>
            </a:r>
            <a:endParaRPr sz="1100"/>
          </a:p>
        </p:txBody>
      </p:sp>
      <p:pic>
        <p:nvPicPr>
          <p:cNvPr id="798" name="Google Shape;79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450" y="1277625"/>
            <a:ext cx="3885522" cy="28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Validation loss &lt;&lt; training loss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04" name="Google Shape;804;p103"/>
          <p:cNvSpPr txBox="1"/>
          <p:nvPr>
            <p:ph idx="1" type="body"/>
          </p:nvPr>
        </p:nvSpPr>
        <p:spPr>
          <a:xfrm>
            <a:off x="311700" y="1177275"/>
            <a:ext cx="4484700" cy="3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overfitting or underfitting?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A: neither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validation loss is much lower than training loss, which means the validation set is ‘easier’ for the model than the training set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this may point to potential problems with the validation set: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validation examples easier than training examples (due to some bug in the splitting process or augmenting training examples only)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some training examples leaked into the validation set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5" name="Google Shape;805;p103"/>
          <p:cNvSpPr txBox="1"/>
          <p:nvPr/>
        </p:nvSpPr>
        <p:spPr>
          <a:xfrm>
            <a:off x="5116425" y="4154225"/>
            <a:ext cx="3980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https://machinelearningmastery.com/learning-curves-for-diagnosing-machine-learning-model-performance/</a:t>
            </a:r>
            <a:r>
              <a:rPr lang="en" sz="1100"/>
              <a:t> </a:t>
            </a:r>
            <a:endParaRPr sz="1100"/>
          </a:p>
        </p:txBody>
      </p:sp>
      <p:pic>
        <p:nvPicPr>
          <p:cNvPr id="806" name="Google Shape;80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450" y="1277625"/>
            <a:ext cx="3885522" cy="28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Wrong tensor shape - wrong input shape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403150" y="903600"/>
            <a:ext cx="8429100" cy="20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750">
                <a:solidFill>
                  <a:srgbClr val="000000"/>
                </a:solidFill>
              </a:rPr>
              <a:t>scenario: last batch in a dataset may have 1st dimension != </a:t>
            </a:r>
            <a:r>
              <a:rPr b="1" lang="en" sz="3750">
                <a:solidFill>
                  <a:srgbClr val="000000"/>
                </a:solidFill>
              </a:rPr>
              <a:t>batch_size:</a:t>
            </a:r>
            <a:endParaRPr b="1" sz="3750">
              <a:solidFill>
                <a:srgbClr val="000000"/>
              </a:solidFill>
            </a:endParaRPr>
          </a:p>
          <a:p>
            <a:pPr indent="-341709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3750">
                <a:solidFill>
                  <a:srgbClr val="000000"/>
                </a:solidFill>
              </a:rPr>
              <a:t>why? let’s say </a:t>
            </a:r>
            <a:r>
              <a:rPr b="1" lang="en" sz="3750">
                <a:solidFill>
                  <a:srgbClr val="000000"/>
                </a:solidFill>
              </a:rPr>
              <a:t>batch_size=32</a:t>
            </a:r>
            <a:endParaRPr b="1" sz="3750">
              <a:solidFill>
                <a:srgbClr val="000000"/>
              </a:solidFill>
            </a:endParaRPr>
          </a:p>
          <a:p>
            <a:pPr indent="-341709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b="1" i="1" lang="en" sz="3750">
                <a:solidFill>
                  <a:srgbClr val="000000"/>
                </a:solidFill>
              </a:rPr>
              <a:t>DataLoader</a:t>
            </a:r>
            <a:r>
              <a:rPr lang="en" sz="3750">
                <a:solidFill>
                  <a:srgbClr val="000000"/>
                </a:solidFill>
              </a:rPr>
              <a:t> loads 32 elements until it exhausts all the dataset elements</a:t>
            </a:r>
            <a:endParaRPr sz="3750">
              <a:solidFill>
                <a:srgbClr val="000000"/>
              </a:solidFill>
            </a:endParaRPr>
          </a:p>
          <a:p>
            <a:pPr indent="-341709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3750">
                <a:solidFill>
                  <a:srgbClr val="000000"/>
                </a:solidFill>
              </a:rPr>
              <a:t>if dataset has 3216 elements =&gt; </a:t>
            </a:r>
            <a:r>
              <a:rPr b="1" i="1" lang="en" sz="3750">
                <a:solidFill>
                  <a:srgbClr val="000000"/>
                </a:solidFill>
              </a:rPr>
              <a:t>last batch</a:t>
            </a:r>
            <a:r>
              <a:rPr lang="en" sz="3750">
                <a:solidFill>
                  <a:srgbClr val="000000"/>
                </a:solidFill>
              </a:rPr>
              <a:t> has 16 elements</a:t>
            </a:r>
            <a:endParaRPr sz="375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4"/>
          <p:cNvSpPr txBox="1"/>
          <p:nvPr>
            <p:ph type="title"/>
          </p:nvPr>
        </p:nvSpPr>
        <p:spPr>
          <a:xfrm>
            <a:off x="270350" y="35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Both validation loss &amp; accuracy increase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12" name="Google Shape;812;p104"/>
          <p:cNvSpPr txBox="1"/>
          <p:nvPr>
            <p:ph idx="1" type="body"/>
          </p:nvPr>
        </p:nvSpPr>
        <p:spPr>
          <a:xfrm>
            <a:off x="311700" y="754000"/>
            <a:ext cx="4650000" cy="4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Q: lowest validation loss is at ~10k steps, but validation accuracy continues to increase after that, why?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3" name="Google Shape;81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25" y="1040641"/>
            <a:ext cx="3130650" cy="20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000" y="3103525"/>
            <a:ext cx="3036490" cy="203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Google Shape;815;p104"/>
          <p:cNvCxnSpPr/>
          <p:nvPr/>
        </p:nvCxnSpPr>
        <p:spPr>
          <a:xfrm>
            <a:off x="6475025" y="2630175"/>
            <a:ext cx="0" cy="23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16" name="Google Shape;816;p104"/>
          <p:cNvCxnSpPr/>
          <p:nvPr/>
        </p:nvCxnSpPr>
        <p:spPr>
          <a:xfrm>
            <a:off x="6466750" y="3754800"/>
            <a:ext cx="7800" cy="115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17" name="Google Shape;817;p104"/>
          <p:cNvSpPr txBox="1"/>
          <p:nvPr/>
        </p:nvSpPr>
        <p:spPr>
          <a:xfrm>
            <a:off x="8379500" y="4839100"/>
            <a:ext cx="6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source</a:t>
            </a:r>
            <a:endParaRPr sz="11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5"/>
          <p:cNvSpPr txBox="1"/>
          <p:nvPr>
            <p:ph idx="1" type="body"/>
          </p:nvPr>
        </p:nvSpPr>
        <p:spPr>
          <a:xfrm>
            <a:off x="311700" y="754000"/>
            <a:ext cx="4650000" cy="4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Q: lowest validation loss is at ~10k steps, but validation accuracy continues to increase after that, why?</a:t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A: </a:t>
            </a:r>
            <a:endParaRPr>
              <a:solidFill>
                <a:srgbClr val="000000"/>
              </a:solidFill>
            </a:endParaRPr>
          </a:p>
          <a:p>
            <a:pPr indent="-310832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>
                <a:solidFill>
                  <a:srgbClr val="000000"/>
                </a:solidFill>
              </a:rPr>
              <a:t>may be less certain when making correct predictions (p=0.9 -&gt; p=0.6 =&gt; loss increases from 0.1 to 0.5)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0832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>
                <a:solidFill>
                  <a:srgbClr val="000000"/>
                </a:solidFill>
              </a:rPr>
              <a:t>wrong predictions close to threshold 0.5 become correct p=0.48 =&gt; p=0.51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105"/>
          <p:cNvSpPr txBox="1"/>
          <p:nvPr>
            <p:ph type="title"/>
          </p:nvPr>
        </p:nvSpPr>
        <p:spPr>
          <a:xfrm>
            <a:off x="270350" y="35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Both validation loss &amp; accuracy increase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824" name="Google Shape;82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25" y="1040641"/>
            <a:ext cx="3130650" cy="20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000" y="3103525"/>
            <a:ext cx="3036490" cy="203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Google Shape;826;p105"/>
          <p:cNvCxnSpPr/>
          <p:nvPr/>
        </p:nvCxnSpPr>
        <p:spPr>
          <a:xfrm>
            <a:off x="6475025" y="2630175"/>
            <a:ext cx="0" cy="23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27" name="Google Shape;827;p105"/>
          <p:cNvCxnSpPr/>
          <p:nvPr/>
        </p:nvCxnSpPr>
        <p:spPr>
          <a:xfrm>
            <a:off x="8112350" y="3544650"/>
            <a:ext cx="372900" cy="31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28" name="Google Shape;828;p105"/>
          <p:cNvSpPr txBox="1"/>
          <p:nvPr/>
        </p:nvSpPr>
        <p:spPr>
          <a:xfrm>
            <a:off x="8379500" y="4839100"/>
            <a:ext cx="6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source</a:t>
            </a:r>
            <a:endParaRPr sz="1100"/>
          </a:p>
        </p:txBody>
      </p:sp>
      <p:graphicFrame>
        <p:nvGraphicFramePr>
          <p:cNvPr id="829" name="Google Shape;829;p105"/>
          <p:cNvGraphicFramePr/>
          <p:nvPr/>
        </p:nvGraphicFramePr>
        <p:xfrm>
          <a:off x="1758825" y="2699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{D647AF5C-EC94-4B9E-B228-C1F5EB57295F}</a:tableStyleId>
              </a:tblPr>
              <a:tblGrid>
                <a:gridCol w="1336925"/>
                <a:gridCol w="517875"/>
                <a:gridCol w="511100"/>
              </a:tblGrid>
              <a:tr h="35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labels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1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2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old predictions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new predictions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0" name="Google Shape;830;p105"/>
          <p:cNvSpPr txBox="1"/>
          <p:nvPr/>
        </p:nvSpPr>
        <p:spPr>
          <a:xfrm>
            <a:off x="8249750" y="3877200"/>
            <a:ext cx="91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better checkpoint</a:t>
            </a:r>
            <a:endParaRPr sz="1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6"/>
          <p:cNvSpPr txBox="1"/>
          <p:nvPr>
            <p:ph type="title"/>
          </p:nvPr>
        </p:nvSpPr>
        <p:spPr>
          <a:xfrm>
            <a:off x="270350" y="35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Learning curves TL;DR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36" name="Google Shape;836;p106"/>
          <p:cNvSpPr txBox="1"/>
          <p:nvPr>
            <p:ph idx="1" type="body"/>
          </p:nvPr>
        </p:nvSpPr>
        <p:spPr>
          <a:xfrm>
            <a:off x="311700" y="754000"/>
            <a:ext cx="7709700" cy="43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validate that the model is training correctly: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train/validation loss curves show a good fit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train/validation loss curves indicate beginning of overfit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choose the best model: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we usually care about the </a:t>
            </a:r>
            <a:r>
              <a:rPr i="1" lang="en">
                <a:solidFill>
                  <a:srgbClr val="000000"/>
                </a:solidFill>
              </a:rPr>
              <a:t>metric on the validation set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apply </a:t>
            </a:r>
            <a:r>
              <a:rPr i="1" lang="en">
                <a:solidFill>
                  <a:srgbClr val="000000"/>
                </a:solidFill>
              </a:rPr>
              <a:t>early stopping</a:t>
            </a:r>
            <a:r>
              <a:rPr lang="en">
                <a:solidFill>
                  <a:srgbClr val="000000"/>
                </a:solidFill>
              </a:rPr>
              <a:t> at the epoch where validation metric (accuracy/F1/etc.)     stops increasing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Debugging plan - recap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42" name="Google Shape;842;p10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run code and fix syntactic bugs (</a:t>
            </a:r>
            <a:r>
              <a:rPr i="1" lang="en">
                <a:solidFill>
                  <a:srgbClr val="000000"/>
                </a:solidFill>
              </a:rPr>
              <a:t>shape/device/type mismatches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i="1" lang="en">
                <a:solidFill>
                  <a:srgbClr val="000000"/>
                </a:solidFill>
              </a:rPr>
              <a:t>OOM issues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overfit model on a few (1-2) examples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look for incorrect arguments or corrupted data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check data and labels match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start training on the full dataset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inspect loss/metric learning curves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validate model trains ‘correctly’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tdefender">
  <a:themeElements>
    <a:clrScheme name="Simple Dark">
      <a:dk1>
        <a:srgbClr val="FFFFFF"/>
      </a:dk1>
      <a:lt1>
        <a:srgbClr val="000000"/>
      </a:lt1>
      <a:dk2>
        <a:srgbClr val="006EFF"/>
      </a:dk2>
      <a:lt2>
        <a:srgbClr val="FFFFFF"/>
      </a:lt2>
      <a:accent1>
        <a:srgbClr val="006DFF"/>
      </a:accent1>
      <a:accent2>
        <a:srgbClr val="FF0000"/>
      </a:accent2>
      <a:accent3>
        <a:srgbClr val="F2F2F2"/>
      </a:accent3>
      <a:accent4>
        <a:srgbClr val="ECECEC"/>
      </a:accent4>
      <a:accent5>
        <a:srgbClr val="E5E5E5"/>
      </a:accent5>
      <a:accent6>
        <a:srgbClr val="B2B2B2"/>
      </a:accent6>
      <a:hlink>
        <a:srgbClr val="006EFF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